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6"/>
  </p:notesMasterIdLst>
  <p:handoutMasterIdLst>
    <p:handoutMasterId r:id="rId97"/>
  </p:handoutMasterIdLst>
  <p:sldIdLst>
    <p:sldId id="256" r:id="rId2"/>
    <p:sldId id="356" r:id="rId3"/>
    <p:sldId id="260" r:id="rId4"/>
    <p:sldId id="261" r:id="rId5"/>
    <p:sldId id="262" r:id="rId6"/>
    <p:sldId id="352" r:id="rId7"/>
    <p:sldId id="263" r:id="rId8"/>
    <p:sldId id="264" r:id="rId9"/>
    <p:sldId id="355"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350" r:id="rId40"/>
    <p:sldId id="351" r:id="rId41"/>
    <p:sldId id="294" r:id="rId42"/>
    <p:sldId id="295" r:id="rId43"/>
    <p:sldId id="301" r:id="rId44"/>
    <p:sldId id="302" r:id="rId45"/>
    <p:sldId id="303" r:id="rId46"/>
    <p:sldId id="304" r:id="rId47"/>
    <p:sldId id="305" r:id="rId48"/>
    <p:sldId id="306" r:id="rId49"/>
    <p:sldId id="307" r:id="rId50"/>
    <p:sldId id="308" r:id="rId51"/>
    <p:sldId id="309" r:id="rId52"/>
    <p:sldId id="310" r:id="rId53"/>
    <p:sldId id="311" r:id="rId54"/>
    <p:sldId id="349"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53" r:id="rId79"/>
    <p:sldId id="335" r:id="rId80"/>
    <p:sldId id="336" r:id="rId81"/>
    <p:sldId id="337" r:id="rId82"/>
    <p:sldId id="338" r:id="rId83"/>
    <p:sldId id="339" r:id="rId84"/>
    <p:sldId id="354" r:id="rId85"/>
    <p:sldId id="340" r:id="rId86"/>
    <p:sldId id="341" r:id="rId87"/>
    <p:sldId id="342" r:id="rId88"/>
    <p:sldId id="343" r:id="rId89"/>
    <p:sldId id="344" r:id="rId90"/>
    <p:sldId id="345" r:id="rId91"/>
    <p:sldId id="346" r:id="rId92"/>
    <p:sldId id="347" r:id="rId93"/>
    <p:sldId id="348" r:id="rId94"/>
    <p:sldId id="357" r:id="rId95"/>
  </p:sldIdLst>
  <p:sldSz cx="9144000" cy="6858000" type="screen4x3"/>
  <p:notesSz cx="6858000" cy="9144000"/>
  <p:defaultTextStyle>
    <a:defPPr>
      <a:defRPr lang="ru-RU"/>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37BDD9-E503-4C67-B78E-6097AC100F5B}" v="9" dt="2021-07-03T21:23:32.0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9" autoAdjust="0"/>
    <p:restoredTop sz="96357" autoAdjust="0"/>
  </p:normalViewPr>
  <p:slideViewPr>
    <p:cSldViewPr>
      <p:cViewPr varScale="1">
        <p:scale>
          <a:sx n="110" d="100"/>
          <a:sy n="110" d="100"/>
        </p:scale>
        <p:origin x="168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6" d="100"/>
          <a:sy n="66" d="100"/>
        </p:scale>
        <p:origin x="-171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microsoft.com/office/2015/10/relationships/revisionInfo" Target="revisionInfo.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2418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fld id="{BCC09DAF-B9A1-4949-853A-6043A260C2FC}" type="slidenum">
              <a:rPr lang="ru-RU" altLang="en-US"/>
              <a:pPr/>
              <a:t>‹#›</a:t>
            </a:fld>
            <a:endParaRPr lang="ru-RU" altLang="en-US"/>
          </a:p>
        </p:txBody>
      </p:sp>
    </p:spTree>
    <p:extLst>
      <p:ext uri="{BB962C8B-B14F-4D97-AF65-F5344CB8AC3E}">
        <p14:creationId xmlns:p14="http://schemas.microsoft.com/office/powerpoint/2010/main" val="13178193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AF16E587-1BC3-4FFF-982D-45B2F4AA553A}" type="slidenum">
              <a:rPr lang="en-US" altLang="en-US" sz="1200" smtClean="0"/>
              <a:pPr/>
              <a:t>36</a:t>
            </a:fld>
            <a:endParaRPr lang="en-US" altLang="en-US" sz="1200"/>
          </a:p>
        </p:txBody>
      </p:sp>
      <p:sp>
        <p:nvSpPr>
          <p:cNvPr id="96259" name="Rectangle 2"/>
          <p:cNvSpPr>
            <a:spLocks noGrp="1" noRot="1" noChangeAspect="1" noChangeArrowheads="1" noTextEdit="1"/>
          </p:cNvSpPr>
          <p:nvPr>
            <p:ph type="sldImg"/>
          </p:nvPr>
        </p:nvSpPr>
        <p:spPr>
          <a:ln w="12700" cap="flat">
            <a:solidFill>
              <a:schemeClr val="tx1"/>
            </a:solidFill>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27097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93B24D21-DB0A-404B-A408-3C7C170A31E7}" type="slidenum">
              <a:rPr lang="en-US" altLang="en-US" sz="1200" smtClean="0"/>
              <a:pPr/>
              <a:t>38</a:t>
            </a:fld>
            <a:endParaRPr lang="en-US" altLang="en-US" sz="1200"/>
          </a:p>
        </p:txBody>
      </p:sp>
      <p:sp>
        <p:nvSpPr>
          <p:cNvPr id="97283" name="Rectangle 2"/>
          <p:cNvSpPr>
            <a:spLocks noGrp="1" noRot="1" noChangeAspect="1" noChangeArrowheads="1" noTextEdit="1"/>
          </p:cNvSpPr>
          <p:nvPr>
            <p:ph type="sldImg"/>
          </p:nvPr>
        </p:nvSpPr>
        <p:spPr>
          <a:ln w="12700" cap="flat">
            <a:solidFill>
              <a:schemeClr val="tx1"/>
            </a:solidFill>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9326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940B9A8-846F-4122-AFEC-5F66D4D7CDC0}" type="slidenum">
              <a:rPr lang="en-US" altLang="en-US" sz="1200" smtClean="0"/>
              <a:pPr/>
              <a:t>42</a:t>
            </a:fld>
            <a:endParaRPr lang="en-US" altLang="en-US" sz="1200"/>
          </a:p>
        </p:txBody>
      </p:sp>
      <p:sp>
        <p:nvSpPr>
          <p:cNvPr id="98307" name="Rectangle 2"/>
          <p:cNvSpPr>
            <a:spLocks noGrp="1" noRot="1" noChangeAspect="1" noChangeArrowheads="1" noTextEdit="1"/>
          </p:cNvSpPr>
          <p:nvPr>
            <p:ph type="sldImg"/>
          </p:nvPr>
        </p:nvSpPr>
        <p:spPr>
          <a:ln w="12700" cap="flat">
            <a:solidFill>
              <a:schemeClr val="tx1"/>
            </a:solidFill>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lstStyle/>
          <a:p>
            <a:endParaRPr lang="en-US" altLang="en-US"/>
          </a:p>
        </p:txBody>
      </p:sp>
    </p:spTree>
    <p:extLst>
      <p:ext uri="{BB962C8B-B14F-4D97-AF65-F5344CB8AC3E}">
        <p14:creationId xmlns:p14="http://schemas.microsoft.com/office/powerpoint/2010/main" val="41923004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619250" y="5273675"/>
            <a:ext cx="5903913" cy="1109663"/>
          </a:xfrm>
          <a:effectLst>
            <a:outerShdw dist="17961" dir="2700000" algn="ctr" rotWithShape="0">
              <a:schemeClr val="bg2"/>
            </a:outerShdw>
          </a:effectLst>
        </p:spPr>
        <p:txBody>
          <a:bodyPr/>
          <a:lstStyle>
            <a:lvl1pPr>
              <a:defRPr sz="3200"/>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1619250" y="6161088"/>
            <a:ext cx="5903913" cy="696912"/>
          </a:xfrm>
          <a:effectLst>
            <a:outerShdw dist="17961" dir="2700000" algn="ctr" rotWithShape="0">
              <a:schemeClr val="bg2"/>
            </a:outerShdw>
          </a:effectLst>
        </p:spPr>
        <p:txBody>
          <a:bodyPr/>
          <a:lstStyle>
            <a:lvl1pPr marL="0" indent="0">
              <a:buFontTx/>
              <a:buNone/>
              <a:defRPr sz="24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387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67425" y="692150"/>
            <a:ext cx="1889125" cy="59039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95288" y="692150"/>
            <a:ext cx="5519737" cy="5903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4109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050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0386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3"/>
          <p:cNvSpPr>
            <a:spLocks noGrp="1" noChangeArrowheads="1"/>
          </p:cNvSpPr>
          <p:nvPr>
            <p:ph type="dt" sz="half" idx="10"/>
          </p:nvPr>
        </p:nvSpPr>
        <p:spPr>
          <a:xfrm>
            <a:off x="685800" y="6399213"/>
            <a:ext cx="1905000" cy="457200"/>
          </a:xfrm>
          <a:prstGeom prst="rect">
            <a:avLst/>
          </a:prstGeom>
          <a:ln/>
        </p:spPr>
        <p:txBody>
          <a:bodyPr/>
          <a:lstStyle>
            <a:lvl1pPr>
              <a:defRPr/>
            </a:lvl1pPr>
          </a:lstStyle>
          <a:p>
            <a:pPr>
              <a:defRPr/>
            </a:pPr>
            <a:endParaRPr lang="en-US"/>
          </a:p>
        </p:txBody>
      </p:sp>
      <p:sp>
        <p:nvSpPr>
          <p:cNvPr id="7" name="Rectangle 24"/>
          <p:cNvSpPr>
            <a:spLocks noGrp="1" noChangeArrowheads="1"/>
          </p:cNvSpPr>
          <p:nvPr>
            <p:ph type="ftr" sz="quarter" idx="11"/>
          </p:nvPr>
        </p:nvSpPr>
        <p:spPr>
          <a:xfrm>
            <a:off x="3124200" y="6399213"/>
            <a:ext cx="2895600" cy="457200"/>
          </a:xfrm>
          <a:prstGeom prst="rect">
            <a:avLst/>
          </a:prstGeom>
          <a:ln/>
        </p:spPr>
        <p:txBody>
          <a:bodyPr/>
          <a:lstStyle>
            <a:lvl1pPr>
              <a:defRPr/>
            </a:lvl1pPr>
          </a:lstStyle>
          <a:p>
            <a:pPr>
              <a:defRPr/>
            </a:pPr>
            <a:endParaRPr lang="en-US"/>
          </a:p>
        </p:txBody>
      </p:sp>
      <p:sp>
        <p:nvSpPr>
          <p:cNvPr id="8" name="Rectangle 25"/>
          <p:cNvSpPr>
            <a:spLocks noGrp="1" noChangeArrowheads="1"/>
          </p:cNvSpPr>
          <p:nvPr>
            <p:ph type="sldNum" sz="quarter" idx="12"/>
          </p:nvPr>
        </p:nvSpPr>
        <p:spPr>
          <a:xfrm>
            <a:off x="6553200" y="6399213"/>
            <a:ext cx="1905000" cy="457200"/>
          </a:xfrm>
          <a:prstGeom prst="rect">
            <a:avLst/>
          </a:prstGeom>
          <a:ln/>
        </p:spPr>
        <p:txBody>
          <a:bodyPr/>
          <a:lstStyle>
            <a:lvl1pPr>
              <a:defRPr/>
            </a:lvl1pPr>
          </a:lstStyle>
          <a:p>
            <a:pPr>
              <a:defRPr/>
            </a:pPr>
            <a:fld id="{85D3B759-FCF8-448F-BA97-A09968C099FA}" type="slidenum">
              <a:rPr lang="en-US"/>
              <a:pPr>
                <a:defRPr/>
              </a:pPr>
              <a:t>‹#›</a:t>
            </a:fld>
            <a:endParaRPr lang="en-US"/>
          </a:p>
        </p:txBody>
      </p:sp>
    </p:spTree>
    <p:extLst>
      <p:ext uri="{BB962C8B-B14F-4D97-AF65-F5344CB8AC3E}">
        <p14:creationId xmlns:p14="http://schemas.microsoft.com/office/powerpoint/2010/main" val="605897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05000"/>
            <a:ext cx="3810000" cy="4114800"/>
          </a:xfrm>
        </p:spPr>
        <p:txBody>
          <a:bodyPr/>
          <a:lstStyle/>
          <a:p>
            <a:pPr lvl="0"/>
            <a:endParaRPr lang="en-US" noProof="0"/>
          </a:p>
        </p:txBody>
      </p:sp>
      <p:sp>
        <p:nvSpPr>
          <p:cNvPr id="5" name="Rectangle 23"/>
          <p:cNvSpPr>
            <a:spLocks noGrp="1" noChangeArrowheads="1"/>
          </p:cNvSpPr>
          <p:nvPr>
            <p:ph type="dt" sz="half" idx="10"/>
          </p:nvPr>
        </p:nvSpPr>
        <p:spPr>
          <a:xfrm>
            <a:off x="685800" y="6399213"/>
            <a:ext cx="1905000" cy="457200"/>
          </a:xfrm>
          <a:prstGeom prst="rect">
            <a:avLst/>
          </a:prstGeom>
          <a:ln/>
        </p:spPr>
        <p:txBody>
          <a:bodyPr/>
          <a:lstStyle>
            <a:lvl1pPr>
              <a:defRPr/>
            </a:lvl1pPr>
          </a:lstStyle>
          <a:p>
            <a:pPr>
              <a:defRPr/>
            </a:pPr>
            <a:endParaRPr lang="en-US"/>
          </a:p>
        </p:txBody>
      </p:sp>
      <p:sp>
        <p:nvSpPr>
          <p:cNvPr id="6" name="Rectangle 24"/>
          <p:cNvSpPr>
            <a:spLocks noGrp="1" noChangeArrowheads="1"/>
          </p:cNvSpPr>
          <p:nvPr>
            <p:ph type="ftr" sz="quarter" idx="11"/>
          </p:nvPr>
        </p:nvSpPr>
        <p:spPr>
          <a:xfrm>
            <a:off x="3124200" y="6399213"/>
            <a:ext cx="2895600" cy="457200"/>
          </a:xfrm>
          <a:prstGeom prst="rect">
            <a:avLst/>
          </a:prstGeom>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xfrm>
            <a:off x="6553200" y="6399213"/>
            <a:ext cx="1905000" cy="457200"/>
          </a:xfrm>
          <a:prstGeom prst="rect">
            <a:avLst/>
          </a:prstGeom>
          <a:ln/>
        </p:spPr>
        <p:txBody>
          <a:bodyPr/>
          <a:lstStyle>
            <a:lvl1pPr>
              <a:defRPr/>
            </a:lvl1pPr>
          </a:lstStyle>
          <a:p>
            <a:pPr>
              <a:defRPr/>
            </a:pPr>
            <a:fld id="{0D068DEE-9610-46CB-995C-8D05DF1227C6}" type="slidenum">
              <a:rPr lang="en-US"/>
              <a:pPr>
                <a:defRPr/>
              </a:pPr>
              <a:t>‹#›</a:t>
            </a:fld>
            <a:endParaRPr lang="en-US"/>
          </a:p>
        </p:txBody>
      </p:sp>
    </p:spTree>
    <p:extLst>
      <p:ext uri="{BB962C8B-B14F-4D97-AF65-F5344CB8AC3E}">
        <p14:creationId xmlns:p14="http://schemas.microsoft.com/office/powerpoint/2010/main" val="77717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3915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559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9750" y="1484313"/>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324350" y="1484313"/>
            <a:ext cx="3632200" cy="5111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4828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477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7364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26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4718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2969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692150"/>
            <a:ext cx="74168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539750" y="1484313"/>
            <a:ext cx="74168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rgbClr val="080808"/>
          </a:solidFill>
          <a:latin typeface="+mn-lt"/>
          <a:ea typeface="+mn-ea"/>
          <a:cs typeface="+mn-cs"/>
        </a:defRPr>
      </a:lvl1pPr>
      <a:lvl2pPr marL="742950" indent="-285750" algn="l" rtl="0" eaLnBrk="1" fontAlgn="base" hangingPunct="1">
        <a:spcBef>
          <a:spcPct val="20000"/>
        </a:spcBef>
        <a:spcAft>
          <a:spcPct val="0"/>
        </a:spcAft>
        <a:buChar char="–"/>
        <a:defRPr sz="2400" b="1">
          <a:solidFill>
            <a:srgbClr val="080808"/>
          </a:solidFill>
          <a:latin typeface="+mn-lt"/>
        </a:defRPr>
      </a:lvl2pPr>
      <a:lvl3pPr marL="1143000" indent="-228600" algn="l" rtl="0" eaLnBrk="1" fontAlgn="base" hangingPunct="1">
        <a:spcBef>
          <a:spcPct val="20000"/>
        </a:spcBef>
        <a:spcAft>
          <a:spcPct val="0"/>
        </a:spcAft>
        <a:buChar char="•"/>
        <a:defRPr sz="2400">
          <a:solidFill>
            <a:srgbClr val="080808"/>
          </a:solidFill>
          <a:latin typeface="+mn-lt"/>
        </a:defRPr>
      </a:lvl3pPr>
      <a:lvl4pPr marL="1600200" indent="-228600" algn="l" rtl="0" eaLnBrk="1" fontAlgn="base" hangingPunct="1">
        <a:spcBef>
          <a:spcPct val="20000"/>
        </a:spcBef>
        <a:spcAft>
          <a:spcPct val="0"/>
        </a:spcAft>
        <a:buChar char="–"/>
        <a:defRPr sz="2000">
          <a:solidFill>
            <a:srgbClr val="080808"/>
          </a:solidFill>
          <a:latin typeface="+mn-lt"/>
        </a:defRPr>
      </a:lvl4pPr>
      <a:lvl5pPr marL="2057400" indent="-228600" algn="l" rtl="0" eaLnBrk="1" fontAlgn="base" hangingPunct="1">
        <a:spcBef>
          <a:spcPct val="20000"/>
        </a:spcBef>
        <a:spcAft>
          <a:spcPct val="0"/>
        </a:spcAft>
        <a:buChar char="»"/>
        <a:defRPr sz="2000">
          <a:solidFill>
            <a:srgbClr val="080808"/>
          </a:solidFill>
          <a:latin typeface="+mn-lt"/>
        </a:defRPr>
      </a:lvl5pPr>
      <a:lvl6pPr marL="2514600" indent="-228600" algn="l" rtl="0" eaLnBrk="1" fontAlgn="base" hangingPunct="1">
        <a:spcBef>
          <a:spcPct val="20000"/>
        </a:spcBef>
        <a:spcAft>
          <a:spcPct val="0"/>
        </a:spcAft>
        <a:buChar char="»"/>
        <a:defRPr sz="2000">
          <a:solidFill>
            <a:srgbClr val="080808"/>
          </a:solidFill>
          <a:latin typeface="+mn-lt"/>
        </a:defRPr>
      </a:lvl6pPr>
      <a:lvl7pPr marL="2971800" indent="-228600" algn="l" rtl="0" eaLnBrk="1" fontAlgn="base" hangingPunct="1">
        <a:spcBef>
          <a:spcPct val="20000"/>
        </a:spcBef>
        <a:spcAft>
          <a:spcPct val="0"/>
        </a:spcAft>
        <a:buChar char="»"/>
        <a:defRPr sz="2000">
          <a:solidFill>
            <a:srgbClr val="080808"/>
          </a:solidFill>
          <a:latin typeface="+mn-lt"/>
        </a:defRPr>
      </a:lvl7pPr>
      <a:lvl8pPr marL="3429000" indent="-228600" algn="l" rtl="0" eaLnBrk="1" fontAlgn="base" hangingPunct="1">
        <a:spcBef>
          <a:spcPct val="20000"/>
        </a:spcBef>
        <a:spcAft>
          <a:spcPct val="0"/>
        </a:spcAft>
        <a:buChar char="»"/>
        <a:defRPr sz="2000">
          <a:solidFill>
            <a:srgbClr val="080808"/>
          </a:solidFill>
          <a:latin typeface="+mn-lt"/>
        </a:defRPr>
      </a:lvl8pPr>
      <a:lvl9pPr marL="3886200" indent="-228600" algn="l" rtl="0" eaLnBrk="1" fontAlgn="base" hangingPunct="1">
        <a:spcBef>
          <a:spcPct val="20000"/>
        </a:spcBef>
        <a:spcAft>
          <a:spcPct val="0"/>
        </a:spcAft>
        <a:buChar char="»"/>
        <a:defRPr sz="2000">
          <a:solidFill>
            <a:srgbClr val="08080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1.bin"/><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oleObject" Target="../embeddings/oleObject6.bin"/><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7.bin"/><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1.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8.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oleObject" Target="../embeddings/oleObject9.bin"/><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oleObject" Target="../embeddings/oleObject10.bin"/><Relationship Id="rId1" Type="http://schemas.openxmlformats.org/officeDocument/2006/relationships/slideLayout" Target="../slideLayouts/slideLayout2.xml"/><Relationship Id="rId5" Type="http://schemas.openxmlformats.org/officeDocument/2006/relationships/image" Target="../media/image37.wmf"/><Relationship Id="rId4" Type="http://schemas.openxmlformats.org/officeDocument/2006/relationships/oleObject" Target="../embeddings/oleObject11.bin"/></Relationships>
</file>

<file path=ppt/slides/_rels/slide5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oleObject" Target="../embeddings/oleObject12.bin"/><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3.bin"/><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oleObject" Target="../embeddings/oleObject14.bin"/><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15.bin"/><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oleObject" Target="../embeddings/oleObject16.bin"/><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oleObject" Target="../embeddings/oleObject18.bin"/><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oleObject" Target="../embeddings/oleObject19.bin"/><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hyperlink" Target="http://www.collegesuccess1.com/" TargetMode="External"/><Relationship Id="rId1" Type="http://schemas.openxmlformats.org/officeDocument/2006/relationships/slideLayout" Target="../slideLayouts/slideLayout2.xml"/><Relationship Id="rId4" Type="http://schemas.openxmlformats.org/officeDocument/2006/relationships/image" Target="../media/image64.wmf"/></Relationships>
</file>

<file path=ppt/slides/_rels/slide86.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oleObject" Target="../embeddings/oleObject21.bin"/><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66.wmf"/><Relationship Id="rId2" Type="http://schemas.openxmlformats.org/officeDocument/2006/relationships/oleObject" Target="../embeddings/oleObject22.bin"/><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oleObject" Target="../embeddings/oleObject23.bin"/><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8" name="Rectangle 12"/>
          <p:cNvSpPr>
            <a:spLocks noGrp="1" noChangeArrowheads="1"/>
          </p:cNvSpPr>
          <p:nvPr>
            <p:ph type="ctrTitle"/>
          </p:nvPr>
        </p:nvSpPr>
        <p:spPr>
          <a:xfrm>
            <a:off x="533400" y="5913438"/>
            <a:ext cx="7847012" cy="720725"/>
          </a:xfrm>
        </p:spPr>
        <p:txBody>
          <a:bodyPr/>
          <a:lstStyle/>
          <a:p>
            <a:r>
              <a:rPr lang="en-US" altLang="en-US" dirty="0">
                <a:latin typeface="Tahoma" charset="0"/>
              </a:rPr>
              <a:t>Listen to the Trees Talk:</a:t>
            </a:r>
            <a:br>
              <a:rPr lang="en-US" altLang="en-US" dirty="0">
                <a:latin typeface="Tahoma" charset="0"/>
              </a:rPr>
            </a:br>
            <a:r>
              <a:rPr lang="en-US" altLang="en-US" dirty="0">
                <a:latin typeface="Tahoma" charset="0"/>
              </a:rPr>
              <a:t>Taking Notes, Writing and Speaking</a:t>
            </a:r>
          </a:p>
        </p:txBody>
      </p:sp>
      <p:sp>
        <p:nvSpPr>
          <p:cNvPr id="34829" name="Rectangle 13"/>
          <p:cNvSpPr>
            <a:spLocks noGrp="1" noChangeArrowheads="1"/>
          </p:cNvSpPr>
          <p:nvPr>
            <p:ph type="subTitle" idx="1"/>
          </p:nvPr>
        </p:nvSpPr>
        <p:spPr>
          <a:xfrm>
            <a:off x="6248400" y="223837"/>
            <a:ext cx="2590800" cy="647700"/>
          </a:xfrm>
        </p:spPr>
        <p:txBody>
          <a:bodyPr/>
          <a:lstStyle/>
          <a:p>
            <a:r>
              <a:rPr lang="en-US" altLang="en-US" dirty="0"/>
              <a:t>Chapter 7</a:t>
            </a:r>
            <a:endParaRPr lang="uk-UA"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457200" y="1143000"/>
            <a:ext cx="7416800" cy="508000"/>
          </a:xfrm>
        </p:spPr>
        <p:txBody>
          <a:bodyPr/>
          <a:lstStyle/>
          <a:p>
            <a:pPr>
              <a:defRPr/>
            </a:pPr>
            <a:r>
              <a:rPr lang="en-US" dirty="0"/>
              <a:t>Tips for taking notes</a:t>
            </a:r>
          </a:p>
        </p:txBody>
      </p:sp>
      <p:sp>
        <p:nvSpPr>
          <p:cNvPr id="28675" name="Rectangle 1027"/>
          <p:cNvSpPr>
            <a:spLocks noGrp="1" noChangeArrowheads="1"/>
          </p:cNvSpPr>
          <p:nvPr>
            <p:ph type="body" idx="1"/>
          </p:nvPr>
        </p:nvSpPr>
        <p:spPr>
          <a:xfrm>
            <a:off x="533400" y="1843881"/>
            <a:ext cx="7416800" cy="5111750"/>
          </a:xfrm>
        </p:spPr>
        <p:txBody>
          <a:bodyPr/>
          <a:lstStyle/>
          <a:p>
            <a:pPr>
              <a:defRPr/>
            </a:pPr>
            <a:r>
              <a:rPr lang="en-US" dirty="0"/>
              <a:t>Be physically alert</a:t>
            </a:r>
          </a:p>
        </p:txBody>
      </p:sp>
      <p:pic>
        <p:nvPicPr>
          <p:cNvPr id="9220" name="Picture 1028">
            <a:extLst>
              <a:ext uri="{C183D7F6-B498-43B3-948B-1728B52AA6E4}">
                <adec:decorative xmlns:adec="http://schemas.microsoft.com/office/drawing/2017/decorative" val="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895600"/>
            <a:ext cx="2743200" cy="2310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85800" y="381000"/>
            <a:ext cx="7772400" cy="1143000"/>
          </a:xfrm>
        </p:spPr>
        <p:txBody>
          <a:bodyPr/>
          <a:lstStyle/>
          <a:p>
            <a:pPr>
              <a:defRPr/>
            </a:pPr>
            <a:r>
              <a:rPr lang="en-US"/>
              <a:t>Tips</a:t>
            </a:r>
          </a:p>
        </p:txBody>
      </p:sp>
      <p:sp>
        <p:nvSpPr>
          <p:cNvPr id="27651" name="Rectangle 1027"/>
          <p:cNvSpPr>
            <a:spLocks noGrp="1" noChangeArrowheads="1"/>
          </p:cNvSpPr>
          <p:nvPr>
            <p:ph type="body" idx="1"/>
          </p:nvPr>
        </p:nvSpPr>
        <p:spPr>
          <a:xfrm>
            <a:off x="914400" y="1600200"/>
            <a:ext cx="7762875" cy="4876800"/>
          </a:xfrm>
        </p:spPr>
        <p:txBody>
          <a:bodyPr/>
          <a:lstStyle/>
          <a:p>
            <a:pPr>
              <a:defRPr/>
            </a:pPr>
            <a:r>
              <a:rPr lang="en-US"/>
              <a:t>Develop a positive attitude.  Convince yourself that the speaker has something valuable to say.</a:t>
            </a:r>
          </a:p>
        </p:txBody>
      </p:sp>
      <p:pic>
        <p:nvPicPr>
          <p:cNvPr id="2" name="Picture 1" descr="Happy students in the classroom"/>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3019425"/>
            <a:ext cx="5334000" cy="3556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381000" y="1219200"/>
            <a:ext cx="7416800" cy="508000"/>
          </a:xfrm>
        </p:spPr>
        <p:txBody>
          <a:bodyPr/>
          <a:lstStyle/>
          <a:p>
            <a:pPr>
              <a:defRPr/>
            </a:pPr>
            <a:r>
              <a:rPr lang="en-US"/>
              <a:t>Tips</a:t>
            </a:r>
          </a:p>
        </p:txBody>
      </p:sp>
      <p:sp>
        <p:nvSpPr>
          <p:cNvPr id="26627" name="Rectangle 1027"/>
          <p:cNvSpPr>
            <a:spLocks noGrp="1" noChangeArrowheads="1"/>
          </p:cNvSpPr>
          <p:nvPr>
            <p:ph type="body" idx="1"/>
          </p:nvPr>
        </p:nvSpPr>
        <p:spPr>
          <a:xfrm>
            <a:off x="685800" y="2133600"/>
            <a:ext cx="7416800" cy="3886200"/>
          </a:xfrm>
        </p:spPr>
        <p:txBody>
          <a:bodyPr/>
          <a:lstStyle/>
          <a:p>
            <a:pPr>
              <a:defRPr/>
            </a:pPr>
            <a:r>
              <a:rPr lang="en-US"/>
              <a:t>Distinguish between listening and hearing.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a:xfrm>
            <a:off x="392112" y="1219200"/>
            <a:ext cx="7416800" cy="508000"/>
          </a:xfrm>
        </p:spPr>
        <p:txBody>
          <a:bodyPr/>
          <a:lstStyle/>
          <a:p>
            <a:pPr>
              <a:defRPr/>
            </a:pPr>
            <a:r>
              <a:rPr lang="en-US" dirty="0"/>
              <a:t>Hearing is done with the ears.</a:t>
            </a:r>
          </a:p>
        </p:txBody>
      </p:sp>
      <p:pic>
        <p:nvPicPr>
          <p:cNvPr id="12291" name="Picture 1027">
            <a:extLst>
              <a:ext uri="{C183D7F6-B498-43B3-948B-1728B52AA6E4}">
                <adec:decorative xmlns:adec="http://schemas.microsoft.com/office/drawing/2017/decorative" val="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1905000"/>
            <a:ext cx="4695825" cy="423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noChangeArrowheads="1"/>
          </p:cNvSpPr>
          <p:nvPr>
            <p:ph type="title"/>
          </p:nvPr>
        </p:nvSpPr>
        <p:spPr>
          <a:xfrm>
            <a:off x="457200" y="1524000"/>
            <a:ext cx="7416800" cy="508000"/>
          </a:xfrm>
        </p:spPr>
        <p:txBody>
          <a:bodyPr/>
          <a:lstStyle/>
          <a:p>
            <a:pPr>
              <a:defRPr/>
            </a:pPr>
            <a:r>
              <a:rPr lang="en-US" dirty="0"/>
              <a:t>Listening is done with the mind.</a:t>
            </a:r>
          </a:p>
        </p:txBody>
      </p:sp>
      <p:pic>
        <p:nvPicPr>
          <p:cNvPr id="13315" name="Picture 1027">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438400"/>
            <a:ext cx="313266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t>Tips</a:t>
            </a:r>
          </a:p>
        </p:txBody>
      </p:sp>
      <p:sp>
        <p:nvSpPr>
          <p:cNvPr id="23555" name="Rectangle 3"/>
          <p:cNvSpPr>
            <a:spLocks noGrp="1" noChangeArrowheads="1"/>
          </p:cNvSpPr>
          <p:nvPr>
            <p:ph type="body" idx="1"/>
          </p:nvPr>
        </p:nvSpPr>
        <p:spPr>
          <a:xfrm>
            <a:off x="990600" y="3657600"/>
            <a:ext cx="7762875" cy="4181475"/>
          </a:xfrm>
        </p:spPr>
        <p:txBody>
          <a:bodyPr/>
          <a:lstStyle/>
          <a:p>
            <a:pPr>
              <a:defRPr/>
            </a:pPr>
            <a:r>
              <a:rPr lang="en-US"/>
              <a:t>Ask yourself questions</a:t>
            </a:r>
          </a:p>
          <a:p>
            <a:pPr lvl="1">
              <a:defRPr/>
            </a:pPr>
            <a:r>
              <a:rPr lang="en-US"/>
              <a:t>Why is she saying that?</a:t>
            </a:r>
          </a:p>
          <a:p>
            <a:pPr lvl="1">
              <a:defRPr/>
            </a:pPr>
            <a:r>
              <a:rPr lang="en-US"/>
              <a:t>What does he mean?</a:t>
            </a:r>
          </a:p>
          <a:p>
            <a:pPr lvl="1">
              <a:defRPr/>
            </a:pPr>
            <a:r>
              <a:rPr lang="en-US"/>
              <a:t>What is the main point?</a:t>
            </a:r>
          </a:p>
        </p:txBody>
      </p:sp>
      <p:pic>
        <p:nvPicPr>
          <p:cNvPr id="14340" name="Picture 4">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1981200"/>
            <a:ext cx="27622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4341" name="WordArt 5"/>
          <p:cNvSpPr>
            <a:spLocks noChangeArrowheads="1" noChangeShapeType="1" noTextEdit="1"/>
          </p:cNvSpPr>
          <p:nvPr/>
        </p:nvSpPr>
        <p:spPr bwMode="auto">
          <a:xfrm>
            <a:off x="1600200" y="1524000"/>
            <a:ext cx="3124200" cy="17526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STAY AWAKE!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914400"/>
            <a:ext cx="7416800" cy="508000"/>
          </a:xfrm>
        </p:spPr>
        <p:txBody>
          <a:bodyPr/>
          <a:lstStyle/>
          <a:p>
            <a:pPr>
              <a:defRPr/>
            </a:pPr>
            <a:r>
              <a:rPr lang="en-US" dirty="0"/>
              <a:t>Tips</a:t>
            </a:r>
          </a:p>
        </p:txBody>
      </p:sp>
      <p:sp>
        <p:nvSpPr>
          <p:cNvPr id="22531" name="Rectangle 3"/>
          <p:cNvSpPr>
            <a:spLocks noGrp="1" noChangeArrowheads="1"/>
          </p:cNvSpPr>
          <p:nvPr>
            <p:ph type="body" idx="1"/>
          </p:nvPr>
        </p:nvSpPr>
        <p:spPr>
          <a:xfrm>
            <a:off x="381000" y="1638300"/>
            <a:ext cx="7416800" cy="4078287"/>
          </a:xfrm>
        </p:spPr>
        <p:txBody>
          <a:bodyPr/>
          <a:lstStyle/>
          <a:p>
            <a:pPr>
              <a:defRPr/>
            </a:pPr>
            <a:r>
              <a:rPr lang="en-US" dirty="0"/>
              <a:t>Take notes</a:t>
            </a:r>
          </a:p>
          <a:p>
            <a:pPr>
              <a:defRPr/>
            </a:pPr>
            <a:r>
              <a:rPr lang="en-US" dirty="0"/>
              <a:t>The act of writing</a:t>
            </a:r>
            <a:br>
              <a:rPr lang="en-US" dirty="0"/>
            </a:br>
            <a:r>
              <a:rPr lang="en-US" dirty="0"/>
              <a:t> keeps you physically</a:t>
            </a:r>
            <a:br>
              <a:rPr lang="en-US" dirty="0"/>
            </a:br>
            <a:r>
              <a:rPr lang="en-US" dirty="0"/>
              <a:t> and mentally alert</a:t>
            </a:r>
          </a:p>
        </p:txBody>
      </p:sp>
      <p:pic>
        <p:nvPicPr>
          <p:cNvPr id="2" name="Picture 1" descr="Photo of student taking not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676400"/>
            <a:ext cx="3352800" cy="50292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1905000"/>
            <a:ext cx="7416800" cy="508000"/>
          </a:xfrm>
        </p:spPr>
        <p:txBody>
          <a:bodyPr/>
          <a:lstStyle/>
          <a:p>
            <a:pPr>
              <a:defRPr/>
            </a:pPr>
            <a:r>
              <a:rPr lang="en-US" dirty="0"/>
              <a:t>Be open to different viewpoints and new ideas.</a:t>
            </a:r>
          </a:p>
        </p:txBody>
      </p:sp>
      <p:pic>
        <p:nvPicPr>
          <p:cNvPr id="196627" name="Picture 19">
            <a:extLs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0"/>
            <a:ext cx="2371725" cy="3495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81000" y="990600"/>
            <a:ext cx="7416800" cy="508000"/>
          </a:xfrm>
        </p:spPr>
        <p:txBody>
          <a:bodyPr/>
          <a:lstStyle/>
          <a:p>
            <a:pPr>
              <a:defRPr/>
            </a:pPr>
            <a:r>
              <a:rPr lang="en-US" dirty="0"/>
              <a:t>Prepare for note taking.</a:t>
            </a:r>
          </a:p>
        </p:txBody>
      </p:sp>
      <p:pic>
        <p:nvPicPr>
          <p:cNvPr id="4" name="Picture 2" descr="Photo of student prepared to take notes with notebook, pen, and book. "/>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0"/>
            <a:ext cx="513692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1143000"/>
            <a:ext cx="7416800" cy="508000"/>
          </a:xfrm>
        </p:spPr>
        <p:txBody>
          <a:bodyPr/>
          <a:lstStyle/>
          <a:p>
            <a:pPr>
              <a:defRPr/>
            </a:pPr>
            <a:r>
              <a:rPr lang="en-US" dirty="0"/>
              <a:t>Have the proper materials.</a:t>
            </a:r>
          </a:p>
        </p:txBody>
      </p:sp>
      <p:sp>
        <p:nvSpPr>
          <p:cNvPr id="40963" name="Rectangle 3"/>
          <p:cNvSpPr>
            <a:spLocks noGrp="1" noChangeArrowheads="1"/>
          </p:cNvSpPr>
          <p:nvPr>
            <p:ph type="body" idx="1"/>
          </p:nvPr>
        </p:nvSpPr>
        <p:spPr>
          <a:xfrm>
            <a:off x="533400" y="1905000"/>
            <a:ext cx="7416800" cy="4343400"/>
          </a:xfrm>
        </p:spPr>
        <p:txBody>
          <a:bodyPr/>
          <a:lstStyle/>
          <a:p>
            <a:pPr>
              <a:defRPr/>
            </a:pPr>
            <a:r>
              <a:rPr lang="en-US"/>
              <a:t>Three ring binder</a:t>
            </a:r>
          </a:p>
          <a:p>
            <a:pPr>
              <a:defRPr/>
            </a:pPr>
            <a:r>
              <a:rPr lang="en-US"/>
              <a:t>Notebook paper</a:t>
            </a:r>
          </a:p>
          <a:p>
            <a:pPr>
              <a:defRPr/>
            </a:pPr>
            <a:r>
              <a:rPr lang="en-US"/>
              <a:t>Pen </a:t>
            </a:r>
          </a:p>
          <a:p>
            <a:pPr>
              <a:defRPr/>
            </a:pPr>
            <a:r>
              <a:rPr lang="en-US"/>
              <a:t>Highlighter</a:t>
            </a:r>
          </a:p>
        </p:txBody>
      </p:sp>
      <p:graphicFrame>
        <p:nvGraphicFramePr>
          <p:cNvPr id="18436"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26287556"/>
              </p:ext>
            </p:extLst>
          </p:nvPr>
        </p:nvGraphicFramePr>
        <p:xfrm>
          <a:off x="4514850" y="2590800"/>
          <a:ext cx="2728913" cy="2787650"/>
        </p:xfrm>
        <a:graphic>
          <a:graphicData uri="http://schemas.openxmlformats.org/presentationml/2006/ole">
            <mc:AlternateContent xmlns:mc="http://schemas.openxmlformats.org/markup-compatibility/2006">
              <mc:Choice xmlns:v="urn:schemas-microsoft-com:vml" Requires="v">
                <p:oleObj name="Clip" r:id="rId2" imgW="1833327" imgH="1874067" progId="MS_ClipArt_Gallery.2">
                  <p:embed/>
                </p:oleObj>
              </mc:Choice>
              <mc:Fallback>
                <p:oleObj name="Clip" r:id="rId2" imgW="1833327" imgH="1874067" progId="MS_ClipArt_Gallery.2">
                  <p:embed/>
                  <p:pic>
                    <p:nvPicPr>
                      <p:cNvPr id="18436"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4850" y="2590800"/>
                        <a:ext cx="2728913" cy="278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9BD50-19EC-41CA-B151-9E1623B6B95E}"/>
              </a:ext>
            </a:extLst>
          </p:cNvPr>
          <p:cNvSpPr>
            <a:spLocks noGrp="1"/>
          </p:cNvSpPr>
          <p:nvPr>
            <p:ph type="title"/>
          </p:nvPr>
        </p:nvSpPr>
        <p:spPr>
          <a:xfrm>
            <a:off x="395288" y="692150"/>
            <a:ext cx="7416800" cy="508000"/>
          </a:xfrm>
        </p:spPr>
        <p:txBody>
          <a:bodyPr wrap="square" anchor="ctr">
            <a:normAutofit/>
          </a:bodyPr>
          <a:lstStyle/>
          <a:p>
            <a:pPr>
              <a:lnSpc>
                <a:spcPct val="90000"/>
              </a:lnSpc>
            </a:pPr>
            <a:r>
              <a:rPr lang="en-US" sz="2800"/>
              <a:t>Listening to the Trees Talk</a:t>
            </a:r>
          </a:p>
        </p:txBody>
      </p:sp>
      <p:sp>
        <p:nvSpPr>
          <p:cNvPr id="3" name="Content Placeholder 2">
            <a:extLst>
              <a:ext uri="{FF2B5EF4-FFF2-40B4-BE49-F238E27FC236}">
                <a16:creationId xmlns:a16="http://schemas.microsoft.com/office/drawing/2014/main" id="{767FDA01-17A0-4C15-924D-DAF56BD8B204}"/>
              </a:ext>
            </a:extLst>
          </p:cNvPr>
          <p:cNvSpPr>
            <a:spLocks noGrp="1"/>
          </p:cNvSpPr>
          <p:nvPr>
            <p:ph sz="half" idx="1"/>
          </p:nvPr>
        </p:nvSpPr>
        <p:spPr>
          <a:xfrm>
            <a:off x="533400" y="1278996"/>
            <a:ext cx="4565650" cy="5111750"/>
          </a:xfrm>
        </p:spPr>
        <p:txBody>
          <a:bodyPr wrap="square" anchor="t">
            <a:noAutofit/>
          </a:bodyPr>
          <a:lstStyle/>
          <a:p>
            <a:pPr marL="0" indent="0">
              <a:lnSpc>
                <a:spcPct val="90000"/>
              </a:lnSpc>
              <a:buNone/>
            </a:pPr>
            <a:r>
              <a:rPr lang="en-US" sz="2400" dirty="0"/>
              <a:t>Reading, writing, and listening are important skills for college success. Learning to listen to the trees talk is a way to think about patience and understanding.</a:t>
            </a:r>
          </a:p>
          <a:p>
            <a:pPr marL="0" indent="0">
              <a:lnSpc>
                <a:spcPct val="90000"/>
              </a:lnSpc>
              <a:buNone/>
            </a:pPr>
            <a:r>
              <a:rPr lang="en-US" sz="2400" dirty="0"/>
              <a:t> </a:t>
            </a:r>
          </a:p>
          <a:p>
            <a:pPr marL="0" indent="0">
              <a:lnSpc>
                <a:spcPct val="90000"/>
              </a:lnSpc>
              <a:buNone/>
            </a:pPr>
            <a:r>
              <a:rPr lang="en-US" sz="2400" dirty="0"/>
              <a:t>Trees can take many years to grow to a point that they have large trunks and branches filled with leaves. When the wind comes through and rustles the leaves, you can hear their song, but you must sit quietly, observe the wind, and listen patiently to the music. </a:t>
            </a:r>
          </a:p>
        </p:txBody>
      </p:sp>
      <p:pic>
        <p:nvPicPr>
          <p:cNvPr id="5" name="Graphic 4" descr="Forest scene with solid fill">
            <a:extLst>
              <a:ext uri="{FF2B5EF4-FFF2-40B4-BE49-F238E27FC236}">
                <a16:creationId xmlns:a16="http://schemas.microsoft.com/office/drawing/2014/main" id="{337647EB-0110-4B57-89D3-BFF427AD1C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6400" y="2024856"/>
            <a:ext cx="2808288" cy="2808288"/>
          </a:xfrm>
          <a:prstGeom prst="rect">
            <a:avLst/>
          </a:prstGeom>
        </p:spPr>
      </p:pic>
    </p:spTree>
    <p:extLst>
      <p:ext uri="{BB962C8B-B14F-4D97-AF65-F5344CB8AC3E}">
        <p14:creationId xmlns:p14="http://schemas.microsoft.com/office/powerpoint/2010/main" val="41178212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371600"/>
            <a:ext cx="7416800" cy="508000"/>
          </a:xfrm>
        </p:spPr>
        <p:txBody>
          <a:bodyPr/>
          <a:lstStyle/>
          <a:p>
            <a:pPr>
              <a:defRPr/>
            </a:pPr>
            <a:r>
              <a:rPr lang="en-US" dirty="0"/>
              <a:t>Review the calendar and syllabus</a:t>
            </a:r>
          </a:p>
        </p:txBody>
      </p:sp>
      <p:sp>
        <p:nvSpPr>
          <p:cNvPr id="41987" name="Rectangle 3"/>
          <p:cNvSpPr>
            <a:spLocks noGrp="1" noChangeArrowheads="1"/>
          </p:cNvSpPr>
          <p:nvPr>
            <p:ph type="body" idx="1"/>
          </p:nvPr>
        </p:nvSpPr>
        <p:spPr>
          <a:xfrm>
            <a:off x="609600" y="2590800"/>
            <a:ext cx="7416800" cy="2859087"/>
          </a:xfrm>
        </p:spPr>
        <p:txBody>
          <a:bodyPr/>
          <a:lstStyle/>
          <a:p>
            <a:pPr>
              <a:defRPr/>
            </a:pPr>
            <a:r>
              <a:rPr lang="en-US" dirty="0"/>
              <a:t>What topic is being discussed?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82600" y="990600"/>
            <a:ext cx="7416800" cy="508000"/>
          </a:xfrm>
        </p:spPr>
        <p:txBody>
          <a:bodyPr/>
          <a:lstStyle/>
          <a:p>
            <a:pPr>
              <a:defRPr/>
            </a:pPr>
            <a:r>
              <a:rPr lang="en-US" dirty="0"/>
              <a:t>Read the text</a:t>
            </a:r>
          </a:p>
        </p:txBody>
      </p:sp>
      <p:sp>
        <p:nvSpPr>
          <p:cNvPr id="43011" name="Rectangle 3"/>
          <p:cNvSpPr>
            <a:spLocks noGrp="1" noChangeArrowheads="1"/>
          </p:cNvSpPr>
          <p:nvPr>
            <p:ph type="body" idx="1"/>
          </p:nvPr>
        </p:nvSpPr>
        <p:spPr>
          <a:xfrm>
            <a:off x="533400" y="1727200"/>
            <a:ext cx="7416800" cy="4140200"/>
          </a:xfrm>
        </p:spPr>
        <p:txBody>
          <a:bodyPr/>
          <a:lstStyle/>
          <a:p>
            <a:pPr>
              <a:defRPr/>
            </a:pPr>
            <a:r>
              <a:rPr lang="en-US" dirty="0"/>
              <a:t>Find the main ideas</a:t>
            </a:r>
          </a:p>
          <a:p>
            <a:pPr>
              <a:defRPr/>
            </a:pPr>
            <a:r>
              <a:rPr lang="en-US" dirty="0"/>
              <a:t>Be familiar with</a:t>
            </a:r>
            <a:br>
              <a:rPr lang="en-US" dirty="0"/>
            </a:br>
            <a:r>
              <a:rPr lang="en-US" dirty="0"/>
              <a:t>the topic </a:t>
            </a:r>
          </a:p>
        </p:txBody>
      </p:sp>
      <p:pic>
        <p:nvPicPr>
          <p:cNvPr id="2" name="Picture 1" descr="Photo of smiling student reading a book.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48200" y="1524000"/>
            <a:ext cx="3048000" cy="4572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228600" y="1905000"/>
            <a:ext cx="7416800" cy="508000"/>
          </a:xfrm>
        </p:spPr>
        <p:txBody>
          <a:bodyPr/>
          <a:lstStyle/>
          <a:p>
            <a:pPr>
              <a:defRPr/>
            </a:pPr>
            <a:r>
              <a:rPr lang="en-US" dirty="0"/>
              <a:t>   What to write down</a:t>
            </a:r>
          </a:p>
        </p:txBody>
      </p:sp>
      <p:sp>
        <p:nvSpPr>
          <p:cNvPr id="44035" name="Rectangle 3"/>
          <p:cNvSpPr>
            <a:spLocks noGrp="1" noChangeArrowheads="1"/>
          </p:cNvSpPr>
          <p:nvPr>
            <p:ph type="body" idx="1"/>
          </p:nvPr>
        </p:nvSpPr>
        <p:spPr>
          <a:xfrm>
            <a:off x="838200" y="3124200"/>
            <a:ext cx="7772400" cy="2286000"/>
          </a:xfrm>
        </p:spPr>
        <p:txBody>
          <a:bodyPr/>
          <a:lstStyle/>
          <a:p>
            <a:pPr>
              <a:defRPr/>
            </a:pPr>
            <a:r>
              <a:rPr lang="en-US" dirty="0"/>
              <a:t>Focus on the main ideas.</a:t>
            </a:r>
          </a:p>
          <a:p>
            <a:pPr>
              <a:defRPr/>
            </a:pPr>
            <a:r>
              <a:rPr lang="en-US" dirty="0"/>
              <a:t>Write supporting details as you have time.</a:t>
            </a:r>
          </a:p>
          <a:p>
            <a:pPr>
              <a:defRPr/>
            </a:pPr>
            <a:r>
              <a:rPr lang="en-US" dirty="0"/>
              <a:t>Watch for verbal signals.</a:t>
            </a:r>
          </a:p>
        </p:txBody>
      </p:sp>
      <p:graphicFrame>
        <p:nvGraphicFramePr>
          <p:cNvPr id="21508"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52549365"/>
              </p:ext>
            </p:extLst>
          </p:nvPr>
        </p:nvGraphicFramePr>
        <p:xfrm>
          <a:off x="5638800" y="1447800"/>
          <a:ext cx="3048000" cy="1276350"/>
        </p:xfrm>
        <a:graphic>
          <a:graphicData uri="http://schemas.openxmlformats.org/presentationml/2006/ole">
            <mc:AlternateContent xmlns:mc="http://schemas.openxmlformats.org/markup-compatibility/2006">
              <mc:Choice xmlns:v="urn:schemas-microsoft-com:vml" Requires="v">
                <p:oleObj name="Clip" r:id="rId2" imgW="4582562" imgH="1919335" progId="MS_ClipArt_Gallery.2">
                  <p:embed/>
                </p:oleObj>
              </mc:Choice>
              <mc:Fallback>
                <p:oleObj name="Clip" r:id="rId2" imgW="4582562" imgH="1919335" progId="MS_ClipArt_Gallery.2">
                  <p:embed/>
                  <p:pic>
                    <p:nvPicPr>
                      <p:cNvPr id="21508"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447800"/>
                        <a:ext cx="3048000" cy="12763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a:xfrm>
            <a:off x="457200" y="1219200"/>
            <a:ext cx="7416800" cy="508000"/>
          </a:xfrm>
        </p:spPr>
        <p:txBody>
          <a:bodyPr/>
          <a:lstStyle/>
          <a:p>
            <a:pPr>
              <a:defRPr/>
            </a:pPr>
            <a:r>
              <a:rPr lang="en-US" dirty="0">
                <a:solidFill>
                  <a:schemeClr val="tx1"/>
                </a:solidFill>
              </a:rPr>
              <a:t>Signal words point the way. </a:t>
            </a:r>
          </a:p>
        </p:txBody>
      </p:sp>
      <p:pic>
        <p:nvPicPr>
          <p:cNvPr id="6" name="Content Placeholder 5">
            <a:extLst>
              <a:ext uri="{C183D7F6-B498-43B3-948B-1728B52AA6E4}">
                <adec:decorative xmlns:adec="http://schemas.microsoft.com/office/drawing/2017/decorative" val="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1" y="2003520"/>
            <a:ext cx="3877326" cy="4284568"/>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401149" y="1371600"/>
            <a:ext cx="7416800" cy="508000"/>
          </a:xfrm>
        </p:spPr>
        <p:txBody>
          <a:bodyPr/>
          <a:lstStyle/>
          <a:p>
            <a:pPr>
              <a:defRPr/>
            </a:pPr>
            <a:r>
              <a:rPr lang="en-US" dirty="0">
                <a:solidFill>
                  <a:schemeClr val="tx1"/>
                </a:solidFill>
              </a:rPr>
              <a:t>Example Words</a:t>
            </a:r>
          </a:p>
        </p:txBody>
      </p:sp>
      <p:sp>
        <p:nvSpPr>
          <p:cNvPr id="84997" name="Rectangle 5"/>
          <p:cNvSpPr>
            <a:spLocks noGrp="1" noChangeArrowheads="1"/>
          </p:cNvSpPr>
          <p:nvPr>
            <p:ph type="body" sz="half" idx="1"/>
          </p:nvPr>
        </p:nvSpPr>
        <p:spPr>
          <a:xfrm>
            <a:off x="506657" y="2418556"/>
            <a:ext cx="3632200" cy="2859087"/>
          </a:xfrm>
        </p:spPr>
        <p:txBody>
          <a:bodyPr/>
          <a:lstStyle/>
          <a:p>
            <a:pPr>
              <a:defRPr/>
            </a:pPr>
            <a:r>
              <a:rPr lang="en-US" dirty="0"/>
              <a:t>To illustrate</a:t>
            </a:r>
          </a:p>
          <a:p>
            <a:pPr>
              <a:defRPr/>
            </a:pPr>
            <a:r>
              <a:rPr lang="en-US" dirty="0"/>
              <a:t>For example</a:t>
            </a:r>
          </a:p>
          <a:p>
            <a:pPr>
              <a:defRPr/>
            </a:pPr>
            <a:r>
              <a:rPr lang="en-US" dirty="0"/>
              <a:t>For instance</a:t>
            </a:r>
          </a:p>
        </p:txBody>
      </p:sp>
      <p:sp>
        <p:nvSpPr>
          <p:cNvPr id="84998" name="Rectangle 6"/>
          <p:cNvSpPr>
            <a:spLocks noGrp="1" noChangeArrowheads="1"/>
          </p:cNvSpPr>
          <p:nvPr>
            <p:ph type="body" sz="half" idx="2"/>
          </p:nvPr>
        </p:nvSpPr>
        <p:spPr>
          <a:xfrm>
            <a:off x="4215057" y="2400971"/>
            <a:ext cx="3632200" cy="1868487"/>
          </a:xfrm>
        </p:spPr>
        <p:txBody>
          <a:bodyPr/>
          <a:lstStyle/>
          <a:p>
            <a:pPr>
              <a:defRPr/>
            </a:pPr>
            <a:r>
              <a:rPr lang="en-US" dirty="0"/>
              <a:t>Here comes an example.  Write it down.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98719" y="1350107"/>
            <a:ext cx="7416800" cy="508000"/>
          </a:xfrm>
        </p:spPr>
        <p:txBody>
          <a:bodyPr/>
          <a:lstStyle/>
          <a:p>
            <a:pPr>
              <a:defRPr/>
            </a:pPr>
            <a:r>
              <a:rPr lang="en-US" dirty="0">
                <a:solidFill>
                  <a:schemeClr val="tx1"/>
                </a:solidFill>
              </a:rPr>
              <a:t>Addition Words</a:t>
            </a:r>
          </a:p>
        </p:txBody>
      </p:sp>
      <p:sp>
        <p:nvSpPr>
          <p:cNvPr id="87044" name="Rectangle 4"/>
          <p:cNvSpPr>
            <a:spLocks noGrp="1" noChangeArrowheads="1"/>
          </p:cNvSpPr>
          <p:nvPr>
            <p:ph type="body" sz="half" idx="1"/>
          </p:nvPr>
        </p:nvSpPr>
        <p:spPr>
          <a:xfrm>
            <a:off x="662842" y="2362200"/>
            <a:ext cx="3632200" cy="2659795"/>
          </a:xfrm>
        </p:spPr>
        <p:txBody>
          <a:bodyPr/>
          <a:lstStyle/>
          <a:p>
            <a:pPr>
              <a:defRPr/>
            </a:pPr>
            <a:r>
              <a:rPr lang="en-US" dirty="0"/>
              <a:t>In addition</a:t>
            </a:r>
          </a:p>
          <a:p>
            <a:pPr>
              <a:defRPr/>
            </a:pPr>
            <a:r>
              <a:rPr lang="en-US" dirty="0"/>
              <a:t>Also</a:t>
            </a:r>
          </a:p>
          <a:p>
            <a:pPr>
              <a:defRPr/>
            </a:pPr>
            <a:r>
              <a:rPr lang="en-US" dirty="0"/>
              <a:t>Furthermore</a:t>
            </a:r>
          </a:p>
        </p:txBody>
      </p:sp>
      <p:sp>
        <p:nvSpPr>
          <p:cNvPr id="87045" name="Rectangle 5"/>
          <p:cNvSpPr>
            <a:spLocks noGrp="1" noChangeArrowheads="1"/>
          </p:cNvSpPr>
          <p:nvPr>
            <p:ph type="body" sz="half" idx="2"/>
          </p:nvPr>
        </p:nvSpPr>
        <p:spPr>
          <a:xfrm>
            <a:off x="4295042" y="2209800"/>
            <a:ext cx="3632200" cy="2478087"/>
          </a:xfrm>
        </p:spPr>
        <p:txBody>
          <a:bodyPr/>
          <a:lstStyle/>
          <a:p>
            <a:pPr>
              <a:defRPr/>
            </a:pPr>
            <a:r>
              <a:rPr lang="en-US" dirty="0"/>
              <a:t>Here comes another main idea.  Write it down too.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295400"/>
            <a:ext cx="7416800" cy="508000"/>
          </a:xfrm>
        </p:spPr>
        <p:txBody>
          <a:bodyPr/>
          <a:lstStyle/>
          <a:p>
            <a:pPr>
              <a:defRPr/>
            </a:pPr>
            <a:r>
              <a:rPr lang="en-US" dirty="0">
                <a:solidFill>
                  <a:schemeClr val="tx1"/>
                </a:solidFill>
              </a:rPr>
              <a:t>Enumeration Words</a:t>
            </a:r>
          </a:p>
        </p:txBody>
      </p:sp>
      <p:sp>
        <p:nvSpPr>
          <p:cNvPr id="89092" name="Rectangle 4"/>
          <p:cNvSpPr>
            <a:spLocks noGrp="1" noChangeArrowheads="1"/>
          </p:cNvSpPr>
          <p:nvPr>
            <p:ph type="body" sz="half" idx="1"/>
          </p:nvPr>
        </p:nvSpPr>
        <p:spPr>
          <a:xfrm>
            <a:off x="533400" y="2438400"/>
            <a:ext cx="3632200" cy="2249487"/>
          </a:xfrm>
        </p:spPr>
        <p:txBody>
          <a:bodyPr/>
          <a:lstStyle/>
          <a:p>
            <a:pPr>
              <a:defRPr/>
            </a:pPr>
            <a:r>
              <a:rPr lang="en-US" dirty="0"/>
              <a:t>The five steps</a:t>
            </a:r>
          </a:p>
          <a:p>
            <a:pPr>
              <a:defRPr/>
            </a:pPr>
            <a:r>
              <a:rPr lang="en-US" dirty="0"/>
              <a:t>First, second, third</a:t>
            </a:r>
          </a:p>
          <a:p>
            <a:pPr>
              <a:defRPr/>
            </a:pPr>
            <a:r>
              <a:rPr lang="en-US" dirty="0"/>
              <a:t>Next </a:t>
            </a:r>
          </a:p>
        </p:txBody>
      </p:sp>
      <p:sp>
        <p:nvSpPr>
          <p:cNvPr id="89093" name="Rectangle 5"/>
          <p:cNvSpPr>
            <a:spLocks noGrp="1" noChangeArrowheads="1"/>
          </p:cNvSpPr>
          <p:nvPr>
            <p:ph type="body" sz="half" idx="2"/>
          </p:nvPr>
        </p:nvSpPr>
        <p:spPr>
          <a:xfrm>
            <a:off x="4495800" y="2438400"/>
            <a:ext cx="3632200" cy="3203574"/>
          </a:xfrm>
        </p:spPr>
        <p:txBody>
          <a:bodyPr/>
          <a:lstStyle/>
          <a:p>
            <a:pPr>
              <a:defRPr/>
            </a:pPr>
            <a:r>
              <a:rPr lang="en-US" dirty="0"/>
              <a:t>Here comes a list.  Organize your notes and write down the items in the list.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516304" y="1346200"/>
            <a:ext cx="7416800" cy="508000"/>
          </a:xfrm>
        </p:spPr>
        <p:txBody>
          <a:bodyPr/>
          <a:lstStyle/>
          <a:p>
            <a:pPr>
              <a:defRPr/>
            </a:pPr>
            <a:r>
              <a:rPr lang="en-US" dirty="0">
                <a:solidFill>
                  <a:schemeClr val="tx1"/>
                </a:solidFill>
              </a:rPr>
              <a:t>Time Words</a:t>
            </a:r>
          </a:p>
        </p:txBody>
      </p:sp>
      <p:sp>
        <p:nvSpPr>
          <p:cNvPr id="91140" name="Rectangle 4"/>
          <p:cNvSpPr>
            <a:spLocks noGrp="1" noChangeArrowheads="1"/>
          </p:cNvSpPr>
          <p:nvPr>
            <p:ph type="body" sz="half" idx="1"/>
          </p:nvPr>
        </p:nvSpPr>
        <p:spPr>
          <a:xfrm>
            <a:off x="668704" y="2286000"/>
            <a:ext cx="3632200" cy="2859087"/>
          </a:xfrm>
        </p:spPr>
        <p:txBody>
          <a:bodyPr/>
          <a:lstStyle/>
          <a:p>
            <a:pPr>
              <a:defRPr/>
            </a:pPr>
            <a:r>
              <a:rPr lang="en-US" dirty="0"/>
              <a:t>Before, after</a:t>
            </a:r>
          </a:p>
          <a:p>
            <a:pPr>
              <a:defRPr/>
            </a:pPr>
            <a:r>
              <a:rPr lang="en-US" dirty="0"/>
              <a:t>Formerly</a:t>
            </a:r>
          </a:p>
          <a:p>
            <a:pPr>
              <a:defRPr/>
            </a:pPr>
            <a:r>
              <a:rPr lang="en-US" dirty="0"/>
              <a:t>Subsequently</a:t>
            </a:r>
          </a:p>
          <a:p>
            <a:pPr>
              <a:defRPr/>
            </a:pPr>
            <a:r>
              <a:rPr lang="en-US" dirty="0"/>
              <a:t>Prior</a:t>
            </a:r>
          </a:p>
          <a:p>
            <a:pPr>
              <a:defRPr/>
            </a:pPr>
            <a:r>
              <a:rPr lang="en-US" dirty="0"/>
              <a:t>Meanwhile</a:t>
            </a:r>
          </a:p>
        </p:txBody>
      </p:sp>
      <p:sp>
        <p:nvSpPr>
          <p:cNvPr id="91141" name="Rectangle 5"/>
          <p:cNvSpPr>
            <a:spLocks noGrp="1" noChangeArrowheads="1"/>
          </p:cNvSpPr>
          <p:nvPr>
            <p:ph type="body" sz="half" idx="2"/>
          </p:nvPr>
        </p:nvSpPr>
        <p:spPr>
          <a:xfrm>
            <a:off x="4300904" y="2286000"/>
            <a:ext cx="3632200" cy="3544887"/>
          </a:xfrm>
        </p:spPr>
        <p:txBody>
          <a:bodyPr/>
          <a:lstStyle/>
          <a:p>
            <a:pPr>
              <a:defRPr/>
            </a:pPr>
            <a:r>
              <a:rPr lang="en-US" dirty="0"/>
              <a:t>Hmm! Here comes a time relationship.  What comes first and what happens next.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16169" y="1249851"/>
            <a:ext cx="7416800" cy="508000"/>
          </a:xfrm>
        </p:spPr>
        <p:txBody>
          <a:bodyPr/>
          <a:lstStyle/>
          <a:p>
            <a:pPr>
              <a:defRPr/>
            </a:pPr>
            <a:r>
              <a:rPr lang="en-US" dirty="0">
                <a:solidFill>
                  <a:schemeClr val="tx1"/>
                </a:solidFill>
              </a:rPr>
              <a:t>Cause and Effect Words</a:t>
            </a:r>
          </a:p>
        </p:txBody>
      </p:sp>
      <p:sp>
        <p:nvSpPr>
          <p:cNvPr id="93188" name="Rectangle 4"/>
          <p:cNvSpPr>
            <a:spLocks noGrp="1" noChangeArrowheads="1"/>
          </p:cNvSpPr>
          <p:nvPr>
            <p:ph type="body" sz="half" idx="1"/>
          </p:nvPr>
        </p:nvSpPr>
        <p:spPr>
          <a:xfrm>
            <a:off x="692150" y="2057400"/>
            <a:ext cx="3632200" cy="2362200"/>
          </a:xfrm>
        </p:spPr>
        <p:txBody>
          <a:bodyPr/>
          <a:lstStyle/>
          <a:p>
            <a:pPr>
              <a:defRPr/>
            </a:pPr>
            <a:r>
              <a:rPr lang="en-US" dirty="0"/>
              <a:t>Therefore</a:t>
            </a:r>
          </a:p>
          <a:p>
            <a:pPr>
              <a:defRPr/>
            </a:pPr>
            <a:r>
              <a:rPr lang="en-US" dirty="0"/>
              <a:t>As a result</a:t>
            </a:r>
          </a:p>
          <a:p>
            <a:pPr>
              <a:defRPr/>
            </a:pPr>
            <a:r>
              <a:rPr lang="en-US" dirty="0"/>
              <a:t>If. . . .then</a:t>
            </a:r>
          </a:p>
        </p:txBody>
      </p:sp>
      <p:sp>
        <p:nvSpPr>
          <p:cNvPr id="93189" name="Rectangle 5"/>
          <p:cNvSpPr>
            <a:spLocks noGrp="1" noChangeArrowheads="1"/>
          </p:cNvSpPr>
          <p:nvPr>
            <p:ph type="body" sz="half" idx="2"/>
          </p:nvPr>
        </p:nvSpPr>
        <p:spPr>
          <a:xfrm>
            <a:off x="4200769" y="2063262"/>
            <a:ext cx="3632200" cy="3163887"/>
          </a:xfrm>
        </p:spPr>
        <p:txBody>
          <a:bodyPr/>
          <a:lstStyle/>
          <a:p>
            <a:pPr>
              <a:defRPr/>
            </a:pPr>
            <a:r>
              <a:rPr lang="en-US" dirty="0"/>
              <a:t>Here comes a cause and effect.  Write the labels “cause” and “effect” in your notes and get these ideas in your notes.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0" y="1524000"/>
            <a:ext cx="7416800" cy="508000"/>
          </a:xfrm>
        </p:spPr>
        <p:txBody>
          <a:bodyPr/>
          <a:lstStyle/>
          <a:p>
            <a:pPr>
              <a:defRPr/>
            </a:pPr>
            <a:r>
              <a:rPr lang="en-US" dirty="0">
                <a:solidFill>
                  <a:schemeClr val="tx1"/>
                </a:solidFill>
              </a:rPr>
              <a:t>Definition Words</a:t>
            </a:r>
          </a:p>
        </p:txBody>
      </p:sp>
      <p:sp>
        <p:nvSpPr>
          <p:cNvPr id="95236" name="Rectangle 4"/>
          <p:cNvSpPr>
            <a:spLocks noGrp="1" noChangeArrowheads="1"/>
          </p:cNvSpPr>
          <p:nvPr>
            <p:ph type="body" sz="half" idx="1"/>
          </p:nvPr>
        </p:nvSpPr>
        <p:spPr>
          <a:xfrm>
            <a:off x="471488" y="2514600"/>
            <a:ext cx="3632200" cy="2554287"/>
          </a:xfrm>
        </p:spPr>
        <p:txBody>
          <a:bodyPr/>
          <a:lstStyle/>
          <a:p>
            <a:pPr>
              <a:defRPr/>
            </a:pPr>
            <a:r>
              <a:rPr lang="en-US" dirty="0"/>
              <a:t>In other words</a:t>
            </a:r>
          </a:p>
          <a:p>
            <a:pPr>
              <a:defRPr/>
            </a:pPr>
            <a:r>
              <a:rPr lang="en-US" dirty="0"/>
              <a:t>It simply means</a:t>
            </a:r>
          </a:p>
          <a:p>
            <a:pPr>
              <a:defRPr/>
            </a:pPr>
            <a:r>
              <a:rPr lang="en-US" dirty="0"/>
              <a:t>That is</a:t>
            </a:r>
          </a:p>
          <a:p>
            <a:pPr>
              <a:defRPr/>
            </a:pPr>
            <a:r>
              <a:rPr lang="en-US" dirty="0"/>
              <a:t>In essence</a:t>
            </a:r>
          </a:p>
          <a:p>
            <a:pPr>
              <a:defRPr/>
            </a:pPr>
            <a:endParaRPr lang="en-US" dirty="0"/>
          </a:p>
        </p:txBody>
      </p:sp>
      <p:sp>
        <p:nvSpPr>
          <p:cNvPr id="95237" name="Rectangle 5"/>
          <p:cNvSpPr>
            <a:spLocks noGrp="1" noChangeArrowheads="1"/>
          </p:cNvSpPr>
          <p:nvPr>
            <p:ph type="body" sz="half" idx="2"/>
          </p:nvPr>
        </p:nvSpPr>
        <p:spPr>
          <a:xfrm>
            <a:off x="4203334" y="2485292"/>
            <a:ext cx="3632200" cy="3163887"/>
          </a:xfrm>
        </p:spPr>
        <p:txBody>
          <a:bodyPr/>
          <a:lstStyle/>
          <a:p>
            <a:pPr>
              <a:defRPr/>
            </a:pPr>
            <a:r>
              <a:rPr lang="en-US" dirty="0"/>
              <a:t>Here comes a definition.  Label it “</a:t>
            </a:r>
            <a:r>
              <a:rPr lang="en-US" dirty="0" err="1"/>
              <a:t>def</a:t>
            </a:r>
            <a:r>
              <a:rPr lang="en-US" dirty="0"/>
              <a:t>” and write down the definition.  Test questions are often based on definitions.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WordArt 2"/>
          <p:cNvSpPr>
            <a:spLocks noChangeArrowheads="1" noChangeShapeType="1" noTextEdit="1"/>
          </p:cNvSpPr>
          <p:nvPr/>
        </p:nvSpPr>
        <p:spPr bwMode="auto">
          <a:xfrm>
            <a:off x="990600" y="1600200"/>
            <a:ext cx="3733800" cy="1066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MEMORY</a:t>
            </a:r>
          </a:p>
        </p:txBody>
      </p:sp>
      <p:sp>
        <p:nvSpPr>
          <p:cNvPr id="33795" name="WordArt 3"/>
          <p:cNvSpPr>
            <a:spLocks noChangeArrowheads="1" noChangeShapeType="1" noTextEdit="1"/>
          </p:cNvSpPr>
          <p:nvPr/>
        </p:nvSpPr>
        <p:spPr bwMode="auto">
          <a:xfrm>
            <a:off x="3505200" y="2971800"/>
            <a:ext cx="3749675" cy="1127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READING</a:t>
            </a:r>
          </a:p>
        </p:txBody>
      </p:sp>
      <p:sp>
        <p:nvSpPr>
          <p:cNvPr id="33796" name="WordArt 4"/>
          <p:cNvSpPr>
            <a:spLocks noChangeArrowheads="1" noChangeShapeType="1" noTextEdit="1"/>
          </p:cNvSpPr>
          <p:nvPr/>
        </p:nvSpPr>
        <p:spPr bwMode="auto">
          <a:xfrm>
            <a:off x="4114800" y="4572000"/>
            <a:ext cx="44196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NOTES </a:t>
            </a:r>
          </a:p>
        </p:txBody>
      </p:sp>
      <p:graphicFrame>
        <p:nvGraphicFramePr>
          <p:cNvPr id="189440" name="Object 0" descr="Graduate of a graduate climbing a ladder "/>
          <p:cNvGraphicFramePr>
            <a:graphicFrameLocks noChangeAspect="1"/>
          </p:cNvGraphicFramePr>
          <p:nvPr>
            <p:extLst>
              <p:ext uri="{D42A27DB-BD31-4B8C-83A1-F6EECF244321}">
                <p14:modId xmlns:p14="http://schemas.microsoft.com/office/powerpoint/2010/main" val="274800218"/>
              </p:ext>
            </p:extLst>
          </p:nvPr>
        </p:nvGraphicFramePr>
        <p:xfrm>
          <a:off x="838200" y="3352800"/>
          <a:ext cx="2590800" cy="2557463"/>
        </p:xfrm>
        <a:graphic>
          <a:graphicData uri="http://schemas.openxmlformats.org/presentationml/2006/ole">
            <mc:AlternateContent xmlns:mc="http://schemas.openxmlformats.org/markup-compatibility/2006">
              <mc:Choice xmlns:v="urn:schemas-microsoft-com:vml" Requires="v">
                <p:oleObj name="Clip" r:id="rId2" imgW="1840687" imgH="1815998" progId="MS_ClipArt_Gallery.2">
                  <p:embed/>
                </p:oleObj>
              </mc:Choice>
              <mc:Fallback>
                <p:oleObj name="Clip" r:id="rId2" imgW="1840687" imgH="1815998" progId="MS_ClipArt_Gallery.2">
                  <p:embed/>
                  <p:pic>
                    <p:nvPicPr>
                      <p:cNvPr id="189440" name="Object 0" descr="Graduate of a graduate climbing a ladde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2590800" cy="2557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3798" name="Rectangle 6"/>
          <p:cNvSpPr>
            <a:spLocks noGrp="1" noChangeArrowheads="1"/>
          </p:cNvSpPr>
          <p:nvPr>
            <p:ph type="title"/>
          </p:nvPr>
        </p:nvSpPr>
        <p:spPr/>
        <p:txBody>
          <a:bodyPr/>
          <a:lstStyle/>
          <a:p>
            <a:pPr>
              <a:defRPr/>
            </a:pPr>
            <a:r>
              <a:rPr lang="en-US"/>
              <a:t>These Are Related: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9440"/>
                                        </p:tgtEl>
                                        <p:attrNameLst>
                                          <p:attrName>style.visibility</p:attrName>
                                        </p:attrNameLst>
                                      </p:cBhvr>
                                      <p:to>
                                        <p:strVal val="visible"/>
                                      </p:to>
                                    </p:set>
                                    <p:anim calcmode="lin" valueType="num">
                                      <p:cBhvr additive="base">
                                        <p:cTn id="7" dur="500" fill="hold"/>
                                        <p:tgtEl>
                                          <p:spTgt spid="189440"/>
                                        </p:tgtEl>
                                        <p:attrNameLst>
                                          <p:attrName>ppt_x</p:attrName>
                                        </p:attrNameLst>
                                      </p:cBhvr>
                                      <p:tavLst>
                                        <p:tav tm="0">
                                          <p:val>
                                            <p:strVal val="#ppt_x"/>
                                          </p:val>
                                        </p:tav>
                                        <p:tav tm="100000">
                                          <p:val>
                                            <p:strVal val="#ppt_x"/>
                                          </p:val>
                                        </p:tav>
                                      </p:tavLst>
                                    </p:anim>
                                    <p:anim calcmode="lin" valueType="num">
                                      <p:cBhvr additive="base">
                                        <p:cTn id="8" dur="500" fill="hold"/>
                                        <p:tgtEl>
                                          <p:spTgt spid="18944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4"/>
                                        </p:tgtEl>
                                        <p:attrNameLst>
                                          <p:attrName>style.visibility</p:attrName>
                                        </p:attrNameLst>
                                      </p:cBhvr>
                                      <p:to>
                                        <p:strVal val="visible"/>
                                      </p:to>
                                    </p:set>
                                    <p:anim calcmode="lin" valueType="num">
                                      <p:cBhvr additive="base">
                                        <p:cTn id="13" dur="500" fill="hold"/>
                                        <p:tgtEl>
                                          <p:spTgt spid="33794"/>
                                        </p:tgtEl>
                                        <p:attrNameLst>
                                          <p:attrName>ppt_x</p:attrName>
                                        </p:attrNameLst>
                                      </p:cBhvr>
                                      <p:tavLst>
                                        <p:tav tm="0">
                                          <p:val>
                                            <p:strVal val="0-#ppt_w/2"/>
                                          </p:val>
                                        </p:tav>
                                        <p:tav tm="100000">
                                          <p:val>
                                            <p:strVal val="#ppt_x"/>
                                          </p:val>
                                        </p:tav>
                                      </p:tavLst>
                                    </p:anim>
                                    <p:anim calcmode="lin" valueType="num">
                                      <p:cBhvr additive="base">
                                        <p:cTn id="14"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5"/>
                                        </p:tgtEl>
                                        <p:attrNameLst>
                                          <p:attrName>style.visibility</p:attrName>
                                        </p:attrNameLst>
                                      </p:cBhvr>
                                      <p:to>
                                        <p:strVal val="visible"/>
                                      </p:to>
                                    </p:set>
                                    <p:anim calcmode="lin" valueType="num">
                                      <p:cBhvr additive="base">
                                        <p:cTn id="19" dur="500" fill="hold"/>
                                        <p:tgtEl>
                                          <p:spTgt spid="33795"/>
                                        </p:tgtEl>
                                        <p:attrNameLst>
                                          <p:attrName>ppt_x</p:attrName>
                                        </p:attrNameLst>
                                      </p:cBhvr>
                                      <p:tavLst>
                                        <p:tav tm="0">
                                          <p:val>
                                            <p:strVal val="0-#ppt_w/2"/>
                                          </p:val>
                                        </p:tav>
                                        <p:tav tm="100000">
                                          <p:val>
                                            <p:strVal val="#ppt_x"/>
                                          </p:val>
                                        </p:tav>
                                      </p:tavLst>
                                    </p:anim>
                                    <p:anim calcmode="lin" valueType="num">
                                      <p:cBhvr additive="base">
                                        <p:cTn id="20" dur="500" fill="hold"/>
                                        <p:tgtEl>
                                          <p:spTgt spid="3379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6"/>
                                        </p:tgtEl>
                                        <p:attrNameLst>
                                          <p:attrName>style.visibility</p:attrName>
                                        </p:attrNameLst>
                                      </p:cBhvr>
                                      <p:to>
                                        <p:strVal val="visible"/>
                                      </p:to>
                                    </p:set>
                                    <p:anim calcmode="lin" valueType="num">
                                      <p:cBhvr additive="base">
                                        <p:cTn id="25" dur="500" fill="hold"/>
                                        <p:tgtEl>
                                          <p:spTgt spid="33796"/>
                                        </p:tgtEl>
                                        <p:attrNameLst>
                                          <p:attrName>ppt_x</p:attrName>
                                        </p:attrNameLst>
                                      </p:cBhvr>
                                      <p:tavLst>
                                        <p:tav tm="0">
                                          <p:val>
                                            <p:strVal val="0-#ppt_w/2"/>
                                          </p:val>
                                        </p:tav>
                                        <p:tav tm="100000">
                                          <p:val>
                                            <p:strVal val="#ppt_x"/>
                                          </p:val>
                                        </p:tav>
                                      </p:tavLst>
                                    </p:anim>
                                    <p:anim calcmode="lin" valueType="num">
                                      <p:cBhvr additive="base">
                                        <p:cTn id="26" dur="500" fill="hold"/>
                                        <p:tgtEl>
                                          <p:spTgt spid="337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795" grpId="0" animBg="1"/>
      <p:bldP spid="337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395288" y="1066800"/>
            <a:ext cx="7416800" cy="508000"/>
          </a:xfrm>
        </p:spPr>
        <p:txBody>
          <a:bodyPr/>
          <a:lstStyle/>
          <a:p>
            <a:pPr>
              <a:defRPr/>
            </a:pPr>
            <a:r>
              <a:rPr lang="en-US" dirty="0">
                <a:solidFill>
                  <a:schemeClr val="tx1"/>
                </a:solidFill>
              </a:rPr>
              <a:t>Swivel Words</a:t>
            </a:r>
          </a:p>
        </p:txBody>
      </p:sp>
      <p:sp>
        <p:nvSpPr>
          <p:cNvPr id="97284" name="Rectangle 4"/>
          <p:cNvSpPr>
            <a:spLocks noGrp="1" noChangeArrowheads="1"/>
          </p:cNvSpPr>
          <p:nvPr>
            <p:ph type="body" sz="half" idx="1"/>
          </p:nvPr>
        </p:nvSpPr>
        <p:spPr>
          <a:xfrm>
            <a:off x="471488" y="2133600"/>
            <a:ext cx="3632200" cy="2401887"/>
          </a:xfrm>
        </p:spPr>
        <p:txBody>
          <a:bodyPr/>
          <a:lstStyle/>
          <a:p>
            <a:pPr>
              <a:defRPr/>
            </a:pPr>
            <a:r>
              <a:rPr lang="en-US" dirty="0"/>
              <a:t>However</a:t>
            </a:r>
          </a:p>
          <a:p>
            <a:pPr>
              <a:defRPr/>
            </a:pPr>
            <a:r>
              <a:rPr lang="en-US" dirty="0"/>
              <a:t>Nevertheless</a:t>
            </a:r>
          </a:p>
          <a:p>
            <a:pPr>
              <a:defRPr/>
            </a:pPr>
            <a:r>
              <a:rPr lang="en-US" dirty="0"/>
              <a:t>Yes, but</a:t>
            </a:r>
          </a:p>
          <a:p>
            <a:pPr>
              <a:defRPr/>
            </a:pPr>
            <a:r>
              <a:rPr lang="en-US" dirty="0"/>
              <a:t>Still</a:t>
            </a:r>
          </a:p>
        </p:txBody>
      </p:sp>
      <p:sp>
        <p:nvSpPr>
          <p:cNvPr id="97285" name="Rectangle 5"/>
          <p:cNvSpPr>
            <a:spLocks noGrp="1" noChangeArrowheads="1"/>
          </p:cNvSpPr>
          <p:nvPr>
            <p:ph type="body" sz="half" idx="2"/>
          </p:nvPr>
        </p:nvSpPr>
        <p:spPr>
          <a:xfrm>
            <a:off x="4343400" y="2133600"/>
            <a:ext cx="3632200" cy="3051174"/>
          </a:xfrm>
        </p:spPr>
        <p:txBody>
          <a:bodyPr/>
          <a:lstStyle/>
          <a:p>
            <a:pPr>
              <a:defRPr/>
            </a:pPr>
            <a:r>
              <a:rPr lang="en-US" dirty="0"/>
              <a:t>Here comes an exception or qualifying remark.  Put this in your notes.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656981" y="1574800"/>
            <a:ext cx="7416800" cy="508000"/>
          </a:xfrm>
        </p:spPr>
        <p:txBody>
          <a:bodyPr/>
          <a:lstStyle/>
          <a:p>
            <a:pPr>
              <a:defRPr/>
            </a:pPr>
            <a:r>
              <a:rPr lang="en-US" dirty="0">
                <a:solidFill>
                  <a:schemeClr val="tx1"/>
                </a:solidFill>
              </a:rPr>
              <a:t>Compare and Contrast</a:t>
            </a:r>
          </a:p>
        </p:txBody>
      </p:sp>
      <p:sp>
        <p:nvSpPr>
          <p:cNvPr id="99332" name="Rectangle 4"/>
          <p:cNvSpPr>
            <a:spLocks noGrp="1" noChangeArrowheads="1"/>
          </p:cNvSpPr>
          <p:nvPr>
            <p:ph type="body" sz="half" idx="1"/>
          </p:nvPr>
        </p:nvSpPr>
        <p:spPr>
          <a:xfrm>
            <a:off x="692150" y="2819400"/>
            <a:ext cx="3632200" cy="1868487"/>
          </a:xfrm>
        </p:spPr>
        <p:txBody>
          <a:bodyPr/>
          <a:lstStyle/>
          <a:p>
            <a:pPr>
              <a:defRPr/>
            </a:pPr>
            <a:r>
              <a:rPr lang="en-US" dirty="0"/>
              <a:t>Similarly</a:t>
            </a:r>
          </a:p>
          <a:p>
            <a:pPr>
              <a:defRPr/>
            </a:pPr>
            <a:r>
              <a:rPr lang="en-US" dirty="0"/>
              <a:t>Likewise</a:t>
            </a:r>
          </a:p>
          <a:p>
            <a:pPr>
              <a:defRPr/>
            </a:pPr>
            <a:r>
              <a:rPr lang="en-US" dirty="0"/>
              <a:t>In contrast</a:t>
            </a:r>
          </a:p>
        </p:txBody>
      </p:sp>
      <p:sp>
        <p:nvSpPr>
          <p:cNvPr id="99333" name="Rectangle 5"/>
          <p:cNvSpPr>
            <a:spLocks noGrp="1" noChangeArrowheads="1"/>
          </p:cNvSpPr>
          <p:nvPr>
            <p:ph type="body" sz="half" idx="2"/>
          </p:nvPr>
        </p:nvSpPr>
        <p:spPr>
          <a:xfrm>
            <a:off x="4324350" y="2819400"/>
            <a:ext cx="3632200" cy="2859087"/>
          </a:xfrm>
        </p:spPr>
        <p:txBody>
          <a:bodyPr/>
          <a:lstStyle/>
          <a:p>
            <a:pPr>
              <a:defRPr/>
            </a:pPr>
            <a:r>
              <a:rPr lang="en-US" dirty="0"/>
              <a:t>Write the similarities and differences in your notes.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35000" y="1447800"/>
            <a:ext cx="7416800" cy="508000"/>
          </a:xfrm>
        </p:spPr>
        <p:txBody>
          <a:bodyPr/>
          <a:lstStyle/>
          <a:p>
            <a:pPr>
              <a:defRPr/>
            </a:pPr>
            <a:r>
              <a:rPr lang="en-US" dirty="0">
                <a:solidFill>
                  <a:schemeClr val="tx1"/>
                </a:solidFill>
              </a:rPr>
              <a:t>Summary Words</a:t>
            </a:r>
          </a:p>
        </p:txBody>
      </p:sp>
      <p:sp>
        <p:nvSpPr>
          <p:cNvPr id="101380" name="Rectangle 4"/>
          <p:cNvSpPr>
            <a:spLocks noGrp="1" noChangeArrowheads="1"/>
          </p:cNvSpPr>
          <p:nvPr>
            <p:ph type="body" sz="half" idx="1"/>
          </p:nvPr>
        </p:nvSpPr>
        <p:spPr>
          <a:xfrm>
            <a:off x="692150" y="2590800"/>
            <a:ext cx="3632200" cy="1944687"/>
          </a:xfrm>
        </p:spPr>
        <p:txBody>
          <a:bodyPr/>
          <a:lstStyle/>
          <a:p>
            <a:pPr>
              <a:defRPr/>
            </a:pPr>
            <a:r>
              <a:rPr lang="en-US" dirty="0"/>
              <a:t>In conclusion</a:t>
            </a:r>
          </a:p>
          <a:p>
            <a:pPr>
              <a:defRPr/>
            </a:pPr>
            <a:r>
              <a:rPr lang="en-US" dirty="0"/>
              <a:t>To sum up</a:t>
            </a:r>
          </a:p>
          <a:p>
            <a:pPr>
              <a:defRPr/>
            </a:pPr>
            <a:r>
              <a:rPr lang="en-US" dirty="0"/>
              <a:t>In a nutshell</a:t>
            </a:r>
          </a:p>
        </p:txBody>
      </p:sp>
      <p:sp>
        <p:nvSpPr>
          <p:cNvPr id="101381" name="Rectangle 5"/>
          <p:cNvSpPr>
            <a:spLocks noGrp="1" noChangeArrowheads="1"/>
          </p:cNvSpPr>
          <p:nvPr>
            <p:ph type="body" sz="half" idx="2"/>
          </p:nvPr>
        </p:nvSpPr>
        <p:spPr>
          <a:xfrm>
            <a:off x="4419600" y="2614246"/>
            <a:ext cx="3632200" cy="3240087"/>
          </a:xfrm>
        </p:spPr>
        <p:txBody>
          <a:bodyPr/>
          <a:lstStyle/>
          <a:p>
            <a:pPr>
              <a:defRPr/>
            </a:pPr>
            <a:r>
              <a:rPr lang="en-US" dirty="0"/>
              <a:t>Great! This is the end.  I’ll try to write the summary word for word to make sure I have the most important ideas.  </a:t>
            </a:r>
          </a:p>
          <a:p>
            <a:pP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645258" y="1447800"/>
            <a:ext cx="7416800" cy="508000"/>
          </a:xfrm>
        </p:spPr>
        <p:txBody>
          <a:bodyPr/>
          <a:lstStyle/>
          <a:p>
            <a:pPr>
              <a:defRPr/>
            </a:pPr>
            <a:r>
              <a:rPr lang="en-US" dirty="0">
                <a:solidFill>
                  <a:schemeClr val="tx1"/>
                </a:solidFill>
              </a:rPr>
              <a:t>Test Words</a:t>
            </a:r>
          </a:p>
        </p:txBody>
      </p:sp>
      <p:sp>
        <p:nvSpPr>
          <p:cNvPr id="103428" name="Rectangle 4"/>
          <p:cNvSpPr>
            <a:spLocks noGrp="1" noChangeArrowheads="1"/>
          </p:cNvSpPr>
          <p:nvPr>
            <p:ph type="body" sz="half" idx="1"/>
          </p:nvPr>
        </p:nvSpPr>
        <p:spPr>
          <a:xfrm>
            <a:off x="721458" y="2514600"/>
            <a:ext cx="3632200" cy="3697287"/>
          </a:xfrm>
        </p:spPr>
        <p:txBody>
          <a:bodyPr/>
          <a:lstStyle/>
          <a:p>
            <a:pPr>
              <a:defRPr/>
            </a:pPr>
            <a:r>
              <a:rPr lang="en-US" dirty="0"/>
              <a:t>This is important.</a:t>
            </a:r>
          </a:p>
          <a:p>
            <a:pPr>
              <a:defRPr/>
            </a:pPr>
            <a:r>
              <a:rPr lang="en-US" dirty="0"/>
              <a:t>Remember this.</a:t>
            </a:r>
          </a:p>
          <a:p>
            <a:pPr>
              <a:defRPr/>
            </a:pPr>
            <a:r>
              <a:rPr lang="en-US" dirty="0"/>
              <a:t>You’ll see this again</a:t>
            </a:r>
          </a:p>
          <a:p>
            <a:pPr>
              <a:defRPr/>
            </a:pPr>
            <a:r>
              <a:rPr lang="en-US" dirty="0"/>
              <a:t>You might want to study this for the test.</a:t>
            </a:r>
          </a:p>
        </p:txBody>
      </p:sp>
      <p:sp>
        <p:nvSpPr>
          <p:cNvPr id="103429" name="Rectangle 5"/>
          <p:cNvSpPr>
            <a:spLocks noGrp="1" noChangeArrowheads="1"/>
          </p:cNvSpPr>
          <p:nvPr>
            <p:ph type="body" sz="half" idx="2"/>
          </p:nvPr>
        </p:nvSpPr>
        <p:spPr>
          <a:xfrm>
            <a:off x="4572000" y="2514600"/>
            <a:ext cx="3632200" cy="2325687"/>
          </a:xfrm>
        </p:spPr>
        <p:txBody>
          <a:bodyPr/>
          <a:lstStyle/>
          <a:p>
            <a:pPr>
              <a:defRPr/>
            </a:pPr>
            <a:r>
              <a:rPr lang="en-US" dirty="0"/>
              <a:t>This will be on the test.  Make sure to know this.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304800" y="794301"/>
            <a:ext cx="7416800" cy="508000"/>
          </a:xfrm>
        </p:spPr>
        <p:txBody>
          <a:bodyPr/>
          <a:lstStyle/>
          <a:p>
            <a:pPr>
              <a:defRPr/>
            </a:pPr>
            <a:r>
              <a:rPr lang="en-US" dirty="0"/>
              <a:t>Nonverbal Signals</a:t>
            </a:r>
          </a:p>
        </p:txBody>
      </p:sp>
      <p:sp>
        <p:nvSpPr>
          <p:cNvPr id="47107" name="Rectangle 1027"/>
          <p:cNvSpPr>
            <a:spLocks noGrp="1" noChangeArrowheads="1"/>
          </p:cNvSpPr>
          <p:nvPr>
            <p:ph type="body" idx="1"/>
          </p:nvPr>
        </p:nvSpPr>
        <p:spPr>
          <a:xfrm>
            <a:off x="334108" y="1664494"/>
            <a:ext cx="7416800" cy="4736306"/>
          </a:xfrm>
        </p:spPr>
        <p:txBody>
          <a:bodyPr/>
          <a:lstStyle/>
          <a:p>
            <a:pPr>
              <a:defRPr/>
            </a:pPr>
            <a:r>
              <a:rPr lang="en-US" dirty="0"/>
              <a:t>Visually presented material</a:t>
            </a:r>
          </a:p>
          <a:p>
            <a:pPr>
              <a:defRPr/>
            </a:pPr>
            <a:r>
              <a:rPr lang="en-US" dirty="0"/>
              <a:t>Handouts</a:t>
            </a:r>
          </a:p>
          <a:p>
            <a:pPr>
              <a:defRPr/>
            </a:pPr>
            <a:r>
              <a:rPr lang="en-US" dirty="0"/>
              <a:t>Write down </a:t>
            </a:r>
          </a:p>
          <a:p>
            <a:pPr>
              <a:buFont typeface="Monotype Sorts" pitchFamily="2" charset="2"/>
              <a:buNone/>
              <a:defRPr/>
            </a:pPr>
            <a:r>
              <a:rPr lang="en-US" dirty="0"/>
              <a:t>   whatever is</a:t>
            </a:r>
          </a:p>
          <a:p>
            <a:pPr>
              <a:buFont typeface="Monotype Sorts" pitchFamily="2" charset="2"/>
              <a:buNone/>
              <a:defRPr/>
            </a:pPr>
            <a:r>
              <a:rPr lang="en-US" dirty="0"/>
              <a:t>    written on the</a:t>
            </a:r>
          </a:p>
          <a:p>
            <a:pPr>
              <a:buFont typeface="Monotype Sorts" pitchFamily="2" charset="2"/>
              <a:buNone/>
              <a:defRPr/>
            </a:pPr>
            <a:r>
              <a:rPr lang="en-US" dirty="0"/>
              <a:t>    board </a:t>
            </a:r>
          </a:p>
        </p:txBody>
      </p:sp>
      <p:graphicFrame>
        <p:nvGraphicFramePr>
          <p:cNvPr id="33796"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176026712"/>
              </p:ext>
            </p:extLst>
          </p:nvPr>
        </p:nvGraphicFramePr>
        <p:xfrm>
          <a:off x="3810000" y="2286000"/>
          <a:ext cx="4267200" cy="3868738"/>
        </p:xfrm>
        <a:graphic>
          <a:graphicData uri="http://schemas.openxmlformats.org/presentationml/2006/ole">
            <mc:AlternateContent xmlns:mc="http://schemas.openxmlformats.org/markup-compatibility/2006">
              <mc:Choice xmlns:v="urn:schemas-microsoft-com:vml" Requires="v">
                <p:oleObj name="Clip" r:id="rId2" imgW="2228661" imgH="2020432" progId="MS_ClipArt_Gallery.2">
                  <p:embed/>
                </p:oleObj>
              </mc:Choice>
              <mc:Fallback>
                <p:oleObj name="Clip" r:id="rId2" imgW="2228661" imgH="2020432" progId="MS_ClipArt_Gallery.2">
                  <p:embed/>
                  <p:pic>
                    <p:nvPicPr>
                      <p:cNvPr id="33796"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0"/>
                        <a:ext cx="4267200" cy="3868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defRPr/>
            </a:pPr>
            <a:r>
              <a:rPr lang="en-US"/>
              <a:t>Note Taking Systems</a:t>
            </a:r>
          </a:p>
        </p:txBody>
      </p:sp>
      <p:pic>
        <p:nvPicPr>
          <p:cNvPr id="4" name="Picture 2" descr="Image result for notet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15700"/>
            <a:ext cx="1828800" cy="13698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mindmap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488" y="3078719"/>
            <a:ext cx="1676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The outline method"/>
          <p:cNvPicPr>
            <a:picLocks noChangeAspect="1"/>
          </p:cNvPicPr>
          <p:nvPr/>
        </p:nvPicPr>
        <p:blipFill>
          <a:blip r:embed="rId4"/>
          <a:stretch>
            <a:fillRect/>
          </a:stretch>
        </p:blipFill>
        <p:spPr>
          <a:xfrm>
            <a:off x="6096000" y="4267200"/>
            <a:ext cx="1483936" cy="1402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80">
                                          <p:stCondLst>
                                            <p:cond delay="0"/>
                                          </p:stCondLst>
                                        </p:cTn>
                                        <p:tgtEl>
                                          <p:spTgt spid="6"/>
                                        </p:tgtEl>
                                      </p:cBhvr>
                                    </p:animEffect>
                                    <p:anim calcmode="lin" valueType="num">
                                      <p:cBhvr>
                                        <p:cTn id="2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5" dur="26">
                                          <p:stCondLst>
                                            <p:cond delay="650"/>
                                          </p:stCondLst>
                                        </p:cTn>
                                        <p:tgtEl>
                                          <p:spTgt spid="6"/>
                                        </p:tgtEl>
                                      </p:cBhvr>
                                      <p:to x="100000" y="60000"/>
                                    </p:animScale>
                                    <p:animScale>
                                      <p:cBhvr>
                                        <p:cTn id="26" dur="166" decel="50000">
                                          <p:stCondLst>
                                            <p:cond delay="676"/>
                                          </p:stCondLst>
                                        </p:cTn>
                                        <p:tgtEl>
                                          <p:spTgt spid="6"/>
                                        </p:tgtEl>
                                      </p:cBhvr>
                                      <p:to x="100000" y="100000"/>
                                    </p:animScale>
                                    <p:animScale>
                                      <p:cBhvr>
                                        <p:cTn id="27" dur="26">
                                          <p:stCondLst>
                                            <p:cond delay="1312"/>
                                          </p:stCondLst>
                                        </p:cTn>
                                        <p:tgtEl>
                                          <p:spTgt spid="6"/>
                                        </p:tgtEl>
                                      </p:cBhvr>
                                      <p:to x="100000" y="80000"/>
                                    </p:animScale>
                                    <p:animScale>
                                      <p:cBhvr>
                                        <p:cTn id="28" dur="166" decel="50000">
                                          <p:stCondLst>
                                            <p:cond delay="1338"/>
                                          </p:stCondLst>
                                        </p:cTn>
                                        <p:tgtEl>
                                          <p:spTgt spid="6"/>
                                        </p:tgtEl>
                                      </p:cBhvr>
                                      <p:to x="100000" y="100000"/>
                                    </p:animScale>
                                    <p:animScale>
                                      <p:cBhvr>
                                        <p:cTn id="29" dur="26">
                                          <p:stCondLst>
                                            <p:cond delay="1642"/>
                                          </p:stCondLst>
                                        </p:cTn>
                                        <p:tgtEl>
                                          <p:spTgt spid="6"/>
                                        </p:tgtEl>
                                      </p:cBhvr>
                                      <p:to x="100000" y="90000"/>
                                    </p:animScale>
                                    <p:animScale>
                                      <p:cBhvr>
                                        <p:cTn id="30" dur="166" decel="50000">
                                          <p:stCondLst>
                                            <p:cond delay="1668"/>
                                          </p:stCondLst>
                                        </p:cTn>
                                        <p:tgtEl>
                                          <p:spTgt spid="6"/>
                                        </p:tgtEl>
                                      </p:cBhvr>
                                      <p:to x="100000" y="100000"/>
                                    </p:animScale>
                                    <p:animScale>
                                      <p:cBhvr>
                                        <p:cTn id="31" dur="26">
                                          <p:stCondLst>
                                            <p:cond delay="1808"/>
                                          </p:stCondLst>
                                        </p:cTn>
                                        <p:tgtEl>
                                          <p:spTgt spid="6"/>
                                        </p:tgtEl>
                                      </p:cBhvr>
                                      <p:to x="100000" y="95000"/>
                                    </p:animScale>
                                    <p:animScale>
                                      <p:cBhvr>
                                        <p:cTn id="32"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lIns="90488" tIns="44450" rIns="90488" bIns="44450" anchor="t"/>
          <a:lstStyle/>
          <a:p>
            <a:pPr>
              <a:defRPr/>
            </a:pPr>
            <a:r>
              <a:rPr lang="en-US"/>
              <a:t>The Cornell Format</a:t>
            </a:r>
            <a:endParaRPr lang="en-US" sz="3200"/>
          </a:p>
        </p:txBody>
      </p:sp>
      <p:grpSp>
        <p:nvGrpSpPr>
          <p:cNvPr id="35843" name="Group 1027" descr="Illustration of the Cornell format. It has a 2.5 inch margin at the left side for writing questions and outlining the main points"/>
          <p:cNvGrpSpPr>
            <a:grpSpLocks/>
          </p:cNvGrpSpPr>
          <p:nvPr/>
        </p:nvGrpSpPr>
        <p:grpSpPr bwMode="auto">
          <a:xfrm>
            <a:off x="2438400" y="2057400"/>
            <a:ext cx="5943600" cy="3886200"/>
            <a:chOff x="676" y="1108"/>
            <a:chExt cx="4600" cy="2680"/>
          </a:xfrm>
        </p:grpSpPr>
        <p:sp>
          <p:nvSpPr>
            <p:cNvPr id="35847" name="Rectangle 1028"/>
            <p:cNvSpPr>
              <a:spLocks noChangeArrowheads="1"/>
            </p:cNvSpPr>
            <p:nvPr/>
          </p:nvSpPr>
          <p:spPr bwMode="auto">
            <a:xfrm>
              <a:off x="676" y="1108"/>
              <a:ext cx="4600" cy="2680"/>
            </a:xfrm>
            <a:prstGeom prst="rect">
              <a:avLst/>
            </a:prstGeom>
            <a:solidFill>
              <a:srgbClr val="FCFCFC"/>
            </a:solidFill>
            <a:ln w="12700">
              <a:solidFill>
                <a:schemeClr val="bg1"/>
              </a:solidFill>
              <a:miter lim="800000"/>
              <a:headEnd/>
              <a:tailEnd/>
            </a:ln>
            <a:effectLst>
              <a:outerShdw dist="107763" dir="2700000" algn="ctr" rotWithShape="0">
                <a:srgbClr val="CECECE"/>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5848" name="Line 1029"/>
            <p:cNvSpPr>
              <a:spLocks noChangeShapeType="1"/>
            </p:cNvSpPr>
            <p:nvPr/>
          </p:nvSpPr>
          <p:spPr bwMode="auto">
            <a:xfrm>
              <a:off x="681" y="153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Line 1030"/>
            <p:cNvSpPr>
              <a:spLocks noChangeShapeType="1"/>
            </p:cNvSpPr>
            <p:nvPr/>
          </p:nvSpPr>
          <p:spPr bwMode="auto">
            <a:xfrm>
              <a:off x="681" y="345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0" name="Line 1031"/>
            <p:cNvSpPr>
              <a:spLocks noChangeShapeType="1"/>
            </p:cNvSpPr>
            <p:nvPr/>
          </p:nvSpPr>
          <p:spPr bwMode="auto">
            <a:xfrm>
              <a:off x="681" y="177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1" name="Line 1032"/>
            <p:cNvSpPr>
              <a:spLocks noChangeShapeType="1"/>
            </p:cNvSpPr>
            <p:nvPr/>
          </p:nvSpPr>
          <p:spPr bwMode="auto">
            <a:xfrm>
              <a:off x="681" y="321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2" name="Line 1033"/>
            <p:cNvSpPr>
              <a:spLocks noChangeShapeType="1"/>
            </p:cNvSpPr>
            <p:nvPr/>
          </p:nvSpPr>
          <p:spPr bwMode="auto">
            <a:xfrm>
              <a:off x="681" y="297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3" name="Line 1034"/>
            <p:cNvSpPr>
              <a:spLocks noChangeShapeType="1"/>
            </p:cNvSpPr>
            <p:nvPr/>
          </p:nvSpPr>
          <p:spPr bwMode="auto">
            <a:xfrm>
              <a:off x="681" y="201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4" name="Line 1035"/>
            <p:cNvSpPr>
              <a:spLocks noChangeShapeType="1"/>
            </p:cNvSpPr>
            <p:nvPr/>
          </p:nvSpPr>
          <p:spPr bwMode="auto">
            <a:xfrm>
              <a:off x="679" y="225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5" name="Line 1036"/>
            <p:cNvSpPr>
              <a:spLocks noChangeShapeType="1"/>
            </p:cNvSpPr>
            <p:nvPr/>
          </p:nvSpPr>
          <p:spPr bwMode="auto">
            <a:xfrm>
              <a:off x="681" y="249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6" name="Line 1037"/>
            <p:cNvSpPr>
              <a:spLocks noChangeShapeType="1"/>
            </p:cNvSpPr>
            <p:nvPr/>
          </p:nvSpPr>
          <p:spPr bwMode="auto">
            <a:xfrm>
              <a:off x="681" y="273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7" name="Line 1038"/>
            <p:cNvSpPr>
              <a:spLocks noChangeShapeType="1"/>
            </p:cNvSpPr>
            <p:nvPr/>
          </p:nvSpPr>
          <p:spPr bwMode="auto">
            <a:xfrm>
              <a:off x="681" y="3696"/>
              <a:ext cx="4591"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8" name="Line 1039"/>
            <p:cNvSpPr>
              <a:spLocks noChangeShapeType="1"/>
            </p:cNvSpPr>
            <p:nvPr/>
          </p:nvSpPr>
          <p:spPr bwMode="auto">
            <a:xfrm>
              <a:off x="1872" y="1137"/>
              <a:ext cx="0" cy="2623"/>
            </a:xfrm>
            <a:prstGeom prst="line">
              <a:avLst/>
            </a:prstGeom>
            <a:noFill/>
            <a:ln w="508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59" name="Rectangle 1040"/>
            <p:cNvSpPr>
              <a:spLocks noChangeArrowheads="1"/>
            </p:cNvSpPr>
            <p:nvPr/>
          </p:nvSpPr>
          <p:spPr bwMode="auto">
            <a:xfrm>
              <a:off x="759" y="1130"/>
              <a:ext cx="1143"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dirty="0">
                  <a:solidFill>
                    <a:srgbClr val="A50021"/>
                  </a:solidFill>
                  <a:latin typeface="Arial" charset="0"/>
                </a:rPr>
                <a:t>2 1/2</a:t>
              </a:r>
              <a:r>
                <a:rPr lang="en-US" altLang="en-US" sz="1800" b="1" dirty="0">
                  <a:solidFill>
                    <a:schemeClr val="accent2"/>
                  </a:solidFill>
                  <a:latin typeface="Arial" charset="0"/>
                </a:rPr>
                <a:t> </a:t>
              </a:r>
              <a:r>
                <a:rPr lang="en-US" altLang="en-US" sz="1800" b="1" dirty="0">
                  <a:solidFill>
                    <a:srgbClr val="A50021"/>
                  </a:solidFill>
                  <a:latin typeface="Arial" charset="0"/>
                </a:rPr>
                <a:t>inches</a:t>
              </a:r>
              <a:endParaRPr lang="en-US" altLang="en-US" sz="1800" b="1" dirty="0">
                <a:solidFill>
                  <a:schemeClr val="accent2"/>
                </a:solidFill>
                <a:latin typeface="Arial" charset="0"/>
              </a:endParaRPr>
            </a:p>
          </p:txBody>
        </p:sp>
        <p:sp>
          <p:nvSpPr>
            <p:cNvPr id="35860" name="Rectangle 1041"/>
            <p:cNvSpPr>
              <a:spLocks noChangeArrowheads="1"/>
            </p:cNvSpPr>
            <p:nvPr/>
          </p:nvSpPr>
          <p:spPr bwMode="auto">
            <a:xfrm>
              <a:off x="2974" y="1134"/>
              <a:ext cx="84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800" b="1">
                  <a:solidFill>
                    <a:srgbClr val="A50021"/>
                  </a:solidFill>
                  <a:latin typeface="Arial" charset="0"/>
                </a:rPr>
                <a:t>6 inches</a:t>
              </a:r>
              <a:endParaRPr lang="en-US" altLang="en-US" sz="1800" b="1">
                <a:solidFill>
                  <a:schemeClr val="accent2"/>
                </a:solidFill>
                <a:latin typeface="Arial" charset="0"/>
              </a:endParaRPr>
            </a:p>
          </p:txBody>
        </p:sp>
        <p:sp>
          <p:nvSpPr>
            <p:cNvPr id="35861" name="Line 1042"/>
            <p:cNvSpPr>
              <a:spLocks noChangeShapeType="1"/>
            </p:cNvSpPr>
            <p:nvPr/>
          </p:nvSpPr>
          <p:spPr bwMode="auto">
            <a:xfrm>
              <a:off x="681" y="1344"/>
              <a:ext cx="1183" cy="0"/>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2" name="Line 1043"/>
            <p:cNvSpPr>
              <a:spLocks noChangeShapeType="1"/>
            </p:cNvSpPr>
            <p:nvPr/>
          </p:nvSpPr>
          <p:spPr bwMode="auto">
            <a:xfrm>
              <a:off x="1881" y="1344"/>
              <a:ext cx="3391" cy="0"/>
            </a:xfrm>
            <a:prstGeom prst="line">
              <a:avLst/>
            </a:prstGeom>
            <a:noFill/>
            <a:ln w="12700">
              <a:solidFill>
                <a:schemeClr val="accent2"/>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35844" name="Text Box 1044"/>
          <p:cNvSpPr txBox="1">
            <a:spLocks noChangeArrowheads="1"/>
          </p:cNvSpPr>
          <p:nvPr/>
        </p:nvSpPr>
        <p:spPr bwMode="auto">
          <a:xfrm>
            <a:off x="381000" y="2590800"/>
            <a:ext cx="1506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latin typeface="Arial" charset="0"/>
              </a:rPr>
              <a:t>RECALL</a:t>
            </a:r>
          </a:p>
          <a:p>
            <a:r>
              <a:rPr lang="en-US" altLang="en-US">
                <a:latin typeface="Arial" charset="0"/>
              </a:rPr>
              <a:t>COLUMN</a:t>
            </a:r>
          </a:p>
        </p:txBody>
      </p:sp>
      <p:sp>
        <p:nvSpPr>
          <p:cNvPr id="35845" name="Text Box 1045"/>
          <p:cNvSpPr txBox="1">
            <a:spLocks noChangeArrowheads="1"/>
          </p:cNvSpPr>
          <p:nvPr/>
        </p:nvSpPr>
        <p:spPr bwMode="auto">
          <a:xfrm>
            <a:off x="304800" y="3732213"/>
            <a:ext cx="20843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a:latin typeface="Arial" charset="0"/>
              </a:rPr>
              <a:t>QUESTIONS</a:t>
            </a:r>
          </a:p>
          <a:p>
            <a:pPr>
              <a:buFontTx/>
              <a:buChar char="•"/>
            </a:pPr>
            <a:r>
              <a:rPr lang="en-US" altLang="en-US">
                <a:latin typeface="Arial" charset="0"/>
              </a:rPr>
              <a:t>OUTLINE</a:t>
            </a:r>
          </a:p>
          <a:p>
            <a:pPr>
              <a:buFontTx/>
              <a:buChar char="•"/>
            </a:pPr>
            <a:endParaRPr lang="en-US" altLang="en-US"/>
          </a:p>
        </p:txBody>
      </p:sp>
      <p:sp>
        <p:nvSpPr>
          <p:cNvPr id="35846" name="Text Box 1046"/>
          <p:cNvSpPr txBox="1">
            <a:spLocks noChangeArrowheads="1"/>
          </p:cNvSpPr>
          <p:nvPr/>
        </p:nvSpPr>
        <p:spPr bwMode="auto">
          <a:xfrm>
            <a:off x="4175125" y="2630488"/>
            <a:ext cx="37353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a:solidFill>
                  <a:schemeClr val="bg2"/>
                </a:solidFill>
                <a:latin typeface="Arial" charset="0"/>
              </a:rPr>
              <a:t>TAKE NOTES HERE</a:t>
            </a:r>
          </a:p>
          <a:p>
            <a:r>
              <a:rPr lang="en-US" altLang="en-US">
                <a:solidFill>
                  <a:schemeClr val="bg2"/>
                </a:solidFill>
                <a:latin typeface="Arial" charset="0"/>
              </a:rPr>
              <a:t>       INDENT FOR MINOR</a:t>
            </a:r>
          </a:p>
          <a:p>
            <a:r>
              <a:rPr lang="en-US" altLang="en-US">
                <a:solidFill>
                  <a:schemeClr val="bg2"/>
                </a:solidFill>
                <a:latin typeface="Arial" charset="0"/>
              </a:rPr>
              <a:t>             POINTS</a:t>
            </a:r>
          </a:p>
          <a:p>
            <a:endParaRPr lang="en-US" altLang="en-US">
              <a:solidFill>
                <a:schemeClr val="bg2"/>
              </a:solidFill>
              <a:latin typeface="Arial" charset="0"/>
            </a:endParaRPr>
          </a:p>
          <a:p>
            <a:r>
              <a:rPr lang="en-US" altLang="en-US">
                <a:solidFill>
                  <a:schemeClr val="bg2"/>
                </a:solidFill>
                <a:latin typeface="Arial" charset="0"/>
              </a:rPr>
              <a:t>MAJOR POINTS</a:t>
            </a:r>
            <a:r>
              <a:rPr lang="en-US" altLang="en-US">
                <a:latin typeface="Arial" charset="0"/>
              </a:rPr>
              <a:t> </a:t>
            </a:r>
          </a:p>
        </p:txBody>
      </p:sp>
    </p:spTree>
  </p:cSld>
  <p:clrMapOvr>
    <a:masterClrMapping/>
  </p:clrMapOvr>
  <p:transition>
    <p:zo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685800" y="1143000"/>
            <a:ext cx="7772400" cy="1143000"/>
          </a:xfrm>
        </p:spPr>
        <p:txBody>
          <a:bodyPr/>
          <a:lstStyle/>
          <a:p>
            <a:pPr>
              <a:defRPr/>
            </a:pPr>
            <a:r>
              <a:rPr lang="en-US" dirty="0"/>
              <a:t>Practice: Taking Notes in the Cornell Format</a:t>
            </a:r>
          </a:p>
        </p:txBody>
      </p:sp>
      <p:pic>
        <p:nvPicPr>
          <p:cNvPr id="4" name="Picture 2" descr="Image result for notetak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200400"/>
            <a:ext cx="2573599" cy="15852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90488" tIns="44450" rIns="90488" bIns="44450" anchor="t"/>
          <a:lstStyle/>
          <a:p>
            <a:pPr>
              <a:defRPr/>
            </a:pPr>
            <a:r>
              <a:rPr lang="en-US"/>
              <a:t>Create a Mind Map</a:t>
            </a:r>
            <a:endParaRPr lang="en-US" sz="4000" i="1"/>
          </a:p>
        </p:txBody>
      </p:sp>
      <p:grpSp>
        <p:nvGrpSpPr>
          <p:cNvPr id="37891" name="Group 3" descr="This is an illustration of a mind map. It has the main idea in the center of the page and related ideas connected to it. "/>
          <p:cNvGrpSpPr>
            <a:grpSpLocks/>
          </p:cNvGrpSpPr>
          <p:nvPr/>
        </p:nvGrpSpPr>
        <p:grpSpPr bwMode="auto">
          <a:xfrm>
            <a:off x="1447800" y="1676400"/>
            <a:ext cx="6997700" cy="3949700"/>
            <a:chOff x="820" y="1276"/>
            <a:chExt cx="4408" cy="2488"/>
          </a:xfrm>
        </p:grpSpPr>
        <p:sp>
          <p:nvSpPr>
            <p:cNvPr id="37893" name="Line 4"/>
            <p:cNvSpPr>
              <a:spLocks noChangeShapeType="1"/>
            </p:cNvSpPr>
            <p:nvPr/>
          </p:nvSpPr>
          <p:spPr bwMode="auto">
            <a:xfrm flipV="1">
              <a:off x="1713" y="2081"/>
              <a:ext cx="367" cy="735"/>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4" name="Line 5"/>
            <p:cNvSpPr>
              <a:spLocks noChangeShapeType="1"/>
            </p:cNvSpPr>
            <p:nvPr/>
          </p:nvSpPr>
          <p:spPr bwMode="auto">
            <a:xfrm flipV="1">
              <a:off x="1761" y="1985"/>
              <a:ext cx="175" cy="15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5" name="Line 6"/>
            <p:cNvSpPr>
              <a:spLocks noChangeShapeType="1"/>
            </p:cNvSpPr>
            <p:nvPr/>
          </p:nvSpPr>
          <p:spPr bwMode="auto">
            <a:xfrm>
              <a:off x="3600" y="2913"/>
              <a:ext cx="0" cy="223"/>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6" name="Line 7"/>
            <p:cNvSpPr>
              <a:spLocks noChangeShapeType="1"/>
            </p:cNvSpPr>
            <p:nvPr/>
          </p:nvSpPr>
          <p:spPr bwMode="auto">
            <a:xfrm flipV="1">
              <a:off x="4209" y="2033"/>
              <a:ext cx="127" cy="207"/>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7" name="Line 8"/>
            <p:cNvSpPr>
              <a:spLocks noChangeShapeType="1"/>
            </p:cNvSpPr>
            <p:nvPr/>
          </p:nvSpPr>
          <p:spPr bwMode="auto">
            <a:xfrm>
              <a:off x="2769" y="2049"/>
              <a:ext cx="175" cy="127"/>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8" name="Line 9"/>
            <p:cNvSpPr>
              <a:spLocks noChangeShapeType="1"/>
            </p:cNvSpPr>
            <p:nvPr/>
          </p:nvSpPr>
          <p:spPr bwMode="auto">
            <a:xfrm>
              <a:off x="1665" y="1569"/>
              <a:ext cx="271" cy="79"/>
            </a:xfrm>
            <a:prstGeom prst="line">
              <a:avLst/>
            </a:prstGeom>
            <a:noFill/>
            <a:ln w="508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899" name="Oval 10"/>
            <p:cNvSpPr>
              <a:spLocks noChangeArrowheads="1"/>
            </p:cNvSpPr>
            <p:nvPr/>
          </p:nvSpPr>
          <p:spPr bwMode="auto">
            <a:xfrm>
              <a:off x="2884" y="2020"/>
              <a:ext cx="1384" cy="856"/>
            </a:xfrm>
            <a:prstGeom prst="ellipse">
              <a:avLst/>
            </a:prstGeom>
            <a:solidFill>
              <a:schemeClr val="tx2"/>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0" name="Oval 11"/>
            <p:cNvSpPr>
              <a:spLocks noChangeArrowheads="1"/>
            </p:cNvSpPr>
            <p:nvPr/>
          </p:nvSpPr>
          <p:spPr bwMode="auto">
            <a:xfrm>
              <a:off x="4180" y="1516"/>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1" name="Oval 12"/>
            <p:cNvSpPr>
              <a:spLocks noChangeArrowheads="1"/>
            </p:cNvSpPr>
            <p:nvPr/>
          </p:nvSpPr>
          <p:spPr bwMode="auto">
            <a:xfrm>
              <a:off x="3076" y="3148"/>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2" name="Oval 13"/>
            <p:cNvSpPr>
              <a:spLocks noChangeArrowheads="1"/>
            </p:cNvSpPr>
            <p:nvPr/>
          </p:nvSpPr>
          <p:spPr bwMode="auto">
            <a:xfrm>
              <a:off x="1828" y="1516"/>
              <a:ext cx="1048" cy="616"/>
            </a:xfrm>
            <a:prstGeom prst="ellipse">
              <a:avLst/>
            </a:prstGeom>
            <a:solidFill>
              <a:schemeClr val="hlink"/>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3" name="Oval 14"/>
            <p:cNvSpPr>
              <a:spLocks noChangeArrowheads="1"/>
            </p:cNvSpPr>
            <p:nvPr/>
          </p:nvSpPr>
          <p:spPr bwMode="auto">
            <a:xfrm>
              <a:off x="820" y="127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4" name="Oval 15"/>
            <p:cNvSpPr>
              <a:spLocks noChangeArrowheads="1"/>
            </p:cNvSpPr>
            <p:nvPr/>
          </p:nvSpPr>
          <p:spPr bwMode="auto">
            <a:xfrm>
              <a:off x="916" y="199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5" name="Oval 16"/>
            <p:cNvSpPr>
              <a:spLocks noChangeArrowheads="1"/>
            </p:cNvSpPr>
            <p:nvPr/>
          </p:nvSpPr>
          <p:spPr bwMode="auto">
            <a:xfrm>
              <a:off x="964" y="2716"/>
              <a:ext cx="856" cy="448"/>
            </a:xfrm>
            <a:prstGeom prst="ellipse">
              <a:avLst/>
            </a:prstGeom>
            <a:solidFill>
              <a:schemeClr val="tx1"/>
            </a:solidFill>
            <a:ln w="12700">
              <a:solidFill>
                <a:schemeClr val="bg2"/>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7906" name="Rectangle 17"/>
            <p:cNvSpPr>
              <a:spLocks noChangeArrowheads="1"/>
            </p:cNvSpPr>
            <p:nvPr/>
          </p:nvSpPr>
          <p:spPr bwMode="auto">
            <a:xfrm>
              <a:off x="3011" y="2339"/>
              <a:ext cx="115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bg1"/>
                  </a:solidFill>
                  <a:latin typeface="Book Antiqua" pitchFamily="18" charset="0"/>
                </a:rPr>
                <a:t>Note taking</a:t>
              </a:r>
            </a:p>
          </p:txBody>
        </p:sp>
        <p:sp>
          <p:nvSpPr>
            <p:cNvPr id="37907" name="Rectangle 18"/>
            <p:cNvSpPr>
              <a:spLocks noChangeArrowheads="1"/>
            </p:cNvSpPr>
            <p:nvPr/>
          </p:nvSpPr>
          <p:spPr bwMode="auto">
            <a:xfrm>
              <a:off x="3251" y="3299"/>
              <a:ext cx="733"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accent2"/>
                  </a:solidFill>
                  <a:latin typeface="Book Antiqua" pitchFamily="18" charset="0"/>
                </a:rPr>
                <a:t>Record</a:t>
              </a:r>
            </a:p>
          </p:txBody>
        </p:sp>
        <p:sp>
          <p:nvSpPr>
            <p:cNvPr id="37908" name="Rectangle 19"/>
            <p:cNvSpPr>
              <a:spLocks noChangeArrowheads="1"/>
            </p:cNvSpPr>
            <p:nvPr/>
          </p:nvSpPr>
          <p:spPr bwMode="auto">
            <a:xfrm>
              <a:off x="1907" y="1667"/>
              <a:ext cx="114"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b="1">
                <a:solidFill>
                  <a:schemeClr val="accent2"/>
                </a:solidFill>
                <a:latin typeface="Book Antiqua" pitchFamily="18" charset="0"/>
              </a:endParaRPr>
            </a:p>
          </p:txBody>
        </p:sp>
        <p:sp>
          <p:nvSpPr>
            <p:cNvPr id="37909" name="Rectangle 20"/>
            <p:cNvSpPr>
              <a:spLocks noChangeArrowheads="1"/>
            </p:cNvSpPr>
            <p:nvPr/>
          </p:nvSpPr>
          <p:spPr bwMode="auto">
            <a:xfrm>
              <a:off x="4355" y="1667"/>
              <a:ext cx="776"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a:solidFill>
                    <a:schemeClr val="accent2"/>
                  </a:solidFill>
                  <a:latin typeface="Book Antiqua" pitchFamily="18" charset="0"/>
                </a:rPr>
                <a:t>Review</a:t>
              </a:r>
            </a:p>
          </p:txBody>
        </p:sp>
        <p:sp>
          <p:nvSpPr>
            <p:cNvPr id="37910" name="Rectangle 21"/>
            <p:cNvSpPr>
              <a:spLocks noChangeArrowheads="1"/>
            </p:cNvSpPr>
            <p:nvPr/>
          </p:nvSpPr>
          <p:spPr bwMode="auto">
            <a:xfrm>
              <a:off x="1907" y="1667"/>
              <a:ext cx="562"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solidFill>
                    <a:schemeClr val="accent2"/>
                  </a:solidFill>
                  <a:latin typeface="Book Antiqua" pitchFamily="18" charset="0"/>
                </a:rPr>
                <a:t>Read</a:t>
              </a:r>
            </a:p>
          </p:txBody>
        </p:sp>
        <p:sp>
          <p:nvSpPr>
            <p:cNvPr id="37911" name="Rectangle 22"/>
            <p:cNvSpPr>
              <a:spLocks noChangeArrowheads="1"/>
            </p:cNvSpPr>
            <p:nvPr/>
          </p:nvSpPr>
          <p:spPr bwMode="auto">
            <a:xfrm>
              <a:off x="947" y="2108"/>
              <a:ext cx="839"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Be here now</a:t>
              </a:r>
              <a:endParaRPr lang="en-US" altLang="en-US" sz="1600" b="1">
                <a:solidFill>
                  <a:schemeClr val="accent2"/>
                </a:solidFill>
                <a:latin typeface="Book Antiqua" pitchFamily="18" charset="0"/>
              </a:endParaRPr>
            </a:p>
          </p:txBody>
        </p:sp>
        <p:sp>
          <p:nvSpPr>
            <p:cNvPr id="37912" name="Rectangle 23"/>
            <p:cNvSpPr>
              <a:spLocks noChangeArrowheads="1"/>
            </p:cNvSpPr>
            <p:nvPr/>
          </p:nvSpPr>
          <p:spPr bwMode="auto">
            <a:xfrm>
              <a:off x="851" y="1388"/>
              <a:ext cx="11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sz="1600" b="1">
                <a:solidFill>
                  <a:schemeClr val="accent2"/>
                </a:solidFill>
                <a:latin typeface="Book Antiqua" pitchFamily="18" charset="0"/>
              </a:endParaRPr>
            </a:p>
          </p:txBody>
        </p:sp>
        <p:sp>
          <p:nvSpPr>
            <p:cNvPr id="37913" name="Rectangle 24"/>
            <p:cNvSpPr>
              <a:spLocks noChangeArrowheads="1"/>
            </p:cNvSpPr>
            <p:nvPr/>
          </p:nvSpPr>
          <p:spPr bwMode="auto">
            <a:xfrm>
              <a:off x="1043" y="2780"/>
              <a:ext cx="822"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Develop An</a:t>
              </a:r>
            </a:p>
            <a:p>
              <a:r>
                <a:rPr lang="en-US" altLang="en-US" sz="1600" b="1">
                  <a:solidFill>
                    <a:schemeClr val="bg1"/>
                  </a:solidFill>
                  <a:latin typeface="Book Antiqua" pitchFamily="18" charset="0"/>
                </a:rPr>
                <a:t>Interest</a:t>
              </a:r>
              <a:endParaRPr lang="en-US" altLang="en-US" sz="1600" b="1">
                <a:solidFill>
                  <a:schemeClr val="accent2"/>
                </a:solidFill>
                <a:latin typeface="Book Antiqua" pitchFamily="18" charset="0"/>
              </a:endParaRPr>
            </a:p>
          </p:txBody>
        </p:sp>
      </p:grpSp>
      <p:sp>
        <p:nvSpPr>
          <p:cNvPr id="37892" name="Text Box 26"/>
          <p:cNvSpPr txBox="1">
            <a:spLocks noChangeArrowheads="1"/>
          </p:cNvSpPr>
          <p:nvPr/>
        </p:nvSpPr>
        <p:spPr bwMode="auto">
          <a:xfrm>
            <a:off x="1508125" y="1744663"/>
            <a:ext cx="10477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600" b="1">
                <a:solidFill>
                  <a:schemeClr val="bg1"/>
                </a:solidFill>
                <a:latin typeface="Book Antiqua" pitchFamily="18" charset="0"/>
              </a:rPr>
              <a:t>Check</a:t>
            </a:r>
          </a:p>
          <a:p>
            <a:r>
              <a:rPr lang="en-US" altLang="en-US" sz="1600" b="1">
                <a:solidFill>
                  <a:schemeClr val="bg1"/>
                </a:solidFill>
                <a:latin typeface="Book Antiqua" pitchFamily="18" charset="0"/>
              </a:rPr>
              <a:t> Syllabus</a:t>
            </a:r>
            <a:endParaRPr lang="en-US" altLang="en-US"/>
          </a:p>
        </p:txBody>
      </p:sp>
    </p:spTree>
  </p:cSld>
  <p:clrMapOvr>
    <a:masterClrMapping/>
  </p:clrMapOvr>
  <p:transition>
    <p:zo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416800" cy="508000"/>
          </a:xfrm>
        </p:spPr>
        <p:txBody>
          <a:bodyPr/>
          <a:lstStyle/>
          <a:p>
            <a:r>
              <a:rPr lang="en-US" dirty="0"/>
              <a:t>Taking Notes in Math</a:t>
            </a:r>
          </a:p>
        </p:txBody>
      </p:sp>
      <p:sp>
        <p:nvSpPr>
          <p:cNvPr id="3" name="Content Placeholder 2"/>
          <p:cNvSpPr>
            <a:spLocks noGrp="1"/>
          </p:cNvSpPr>
          <p:nvPr>
            <p:ph idx="1"/>
          </p:nvPr>
        </p:nvSpPr>
        <p:spPr>
          <a:xfrm>
            <a:off x="685800" y="2590800"/>
            <a:ext cx="7416800" cy="3468687"/>
          </a:xfrm>
        </p:spPr>
        <p:txBody>
          <a:bodyPr/>
          <a:lstStyle/>
          <a:p>
            <a:r>
              <a:rPr lang="en-US" dirty="0"/>
              <a:t>Pre-read the chapter before the lecture so that you can become familiar with the concepts.</a:t>
            </a:r>
          </a:p>
          <a:p>
            <a:r>
              <a:rPr lang="en-US" dirty="0"/>
              <a:t>As you read, write some questions in the margin so you can ask them in class if needed.  </a:t>
            </a:r>
          </a:p>
          <a:p>
            <a:endParaRPr lang="en-US" dirty="0"/>
          </a:p>
          <a:p>
            <a:endParaRPr lang="en-US" dirty="0"/>
          </a:p>
        </p:txBody>
      </p:sp>
    </p:spTree>
    <p:extLst>
      <p:ext uri="{BB962C8B-B14F-4D97-AF65-F5344CB8AC3E}">
        <p14:creationId xmlns:p14="http://schemas.microsoft.com/office/powerpoint/2010/main" val="2404120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t>Why take notes?</a:t>
            </a:r>
          </a:p>
        </p:txBody>
      </p:sp>
      <p:pic>
        <p:nvPicPr>
          <p:cNvPr id="5123" name="Picture 1" descr="Photo of students taking note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676400"/>
            <a:ext cx="3244850" cy="486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Three Column Note-Taking Method</a:t>
            </a:r>
          </a:p>
        </p:txBody>
      </p:sp>
      <p:pic>
        <p:nvPicPr>
          <p:cNvPr id="4" name="Content Placeholder 3" descr="This is an illustration of the modified three column note taking method. It has one column for key words, one column for examples. and the last column is for explanations. This method is frequently used in math courses. "/>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4489" y="1484313"/>
            <a:ext cx="4107322" cy="5111750"/>
          </a:xfrm>
          <a:prstGeom prst="rect">
            <a:avLst/>
          </a:prstGeom>
        </p:spPr>
      </p:pic>
    </p:spTree>
    <p:extLst>
      <p:ext uri="{BB962C8B-B14F-4D97-AF65-F5344CB8AC3E}">
        <p14:creationId xmlns:p14="http://schemas.microsoft.com/office/powerpoint/2010/main" val="3593158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0200"/>
            <a:ext cx="7416800" cy="508000"/>
          </a:xfrm>
        </p:spPr>
        <p:txBody>
          <a:bodyPr/>
          <a:lstStyle/>
          <a:p>
            <a:pPr>
              <a:defRPr/>
            </a:pPr>
            <a:r>
              <a:rPr lang="en-US" dirty="0"/>
              <a:t>Practice: Taking Notes with a Mind Map.</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lIns="90488" tIns="44450" rIns="90488" bIns="44450" anchor="t"/>
          <a:lstStyle/>
          <a:p>
            <a:pPr>
              <a:spcBef>
                <a:spcPct val="100000"/>
              </a:spcBef>
              <a:defRPr/>
            </a:pPr>
            <a:r>
              <a:rPr lang="en-US"/>
              <a:t>Research notes</a:t>
            </a:r>
          </a:p>
        </p:txBody>
      </p:sp>
      <p:sp>
        <p:nvSpPr>
          <p:cNvPr id="16387" name="Rectangle 3"/>
          <p:cNvSpPr>
            <a:spLocks noGrp="1" noChangeArrowheads="1"/>
          </p:cNvSpPr>
          <p:nvPr>
            <p:ph type="body" idx="1"/>
          </p:nvPr>
        </p:nvSpPr>
        <p:spPr/>
        <p:txBody>
          <a:bodyPr lIns="90488" tIns="44450" rIns="90488" bIns="44450"/>
          <a:lstStyle/>
          <a:p>
            <a:pPr>
              <a:spcBef>
                <a:spcPct val="100000"/>
              </a:spcBef>
              <a:defRPr/>
            </a:pPr>
            <a:r>
              <a:rPr lang="en-US" dirty="0"/>
              <a:t>Notes for writing papers and speeches</a:t>
            </a:r>
          </a:p>
          <a:p>
            <a:pPr>
              <a:spcBef>
                <a:spcPct val="100000"/>
              </a:spcBef>
              <a:defRPr/>
            </a:pPr>
            <a:r>
              <a:rPr lang="en-US" dirty="0"/>
              <a:t>Use 3x5 cards</a:t>
            </a:r>
          </a:p>
          <a:p>
            <a:pPr>
              <a:spcBef>
                <a:spcPct val="100000"/>
              </a:spcBef>
              <a:defRPr/>
            </a:pPr>
            <a:r>
              <a:rPr lang="en-US" dirty="0"/>
              <a:t>Source cards</a:t>
            </a:r>
          </a:p>
          <a:p>
            <a:pPr>
              <a:spcBef>
                <a:spcPct val="100000"/>
              </a:spcBef>
              <a:defRPr/>
            </a:pPr>
            <a:r>
              <a:rPr lang="en-US" dirty="0"/>
              <a:t>Information cards</a:t>
            </a:r>
          </a:p>
          <a:p>
            <a:pPr>
              <a:spcBef>
                <a:spcPct val="100000"/>
              </a:spcBef>
              <a:defRPr/>
            </a:pPr>
            <a:r>
              <a:rPr lang="en-US" dirty="0"/>
              <a:t>Use your own words</a:t>
            </a:r>
          </a:p>
        </p:txBody>
      </p:sp>
      <p:sp>
        <p:nvSpPr>
          <p:cNvPr id="39940" name="Rectangle 4">
            <a:extLst>
              <a:ext uri="{C183D7F6-B498-43B3-948B-1728B52AA6E4}">
                <adec:decorative xmlns:adec="http://schemas.microsoft.com/office/drawing/2017/decorative" val="1"/>
              </a:ext>
            </a:extLst>
          </p:cNvPr>
          <p:cNvSpPr>
            <a:spLocks noChangeArrowheads="1"/>
          </p:cNvSpPr>
          <p:nvPr/>
        </p:nvSpPr>
        <p:spPr bwMode="auto">
          <a:xfrm>
            <a:off x="4244182" y="2276475"/>
            <a:ext cx="2500312" cy="1371600"/>
          </a:xfrm>
          <a:prstGeom prst="rect">
            <a:avLst/>
          </a:prstGeom>
          <a:solidFill>
            <a:srgbClr val="FCFCFC"/>
          </a:solidFill>
          <a:ln w="12700">
            <a:solidFill>
              <a:schemeClr val="tx1"/>
            </a:solidFill>
            <a:miter lim="800000"/>
            <a:headEnd/>
            <a:tailEnd/>
          </a:ln>
          <a:effectLst>
            <a:outerShdw dist="107763" dir="2700000" algn="ctr" rotWithShape="0">
              <a:srgbClr val="CECECE"/>
            </a:outerShdw>
          </a:effec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39941" name="Rectangle 5"/>
          <p:cNvSpPr>
            <a:spLocks noChangeArrowheads="1"/>
          </p:cNvSpPr>
          <p:nvPr/>
        </p:nvSpPr>
        <p:spPr bwMode="auto">
          <a:xfrm>
            <a:off x="4800600" y="2667000"/>
            <a:ext cx="163036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100000"/>
              </a:spcBef>
            </a:pPr>
            <a:r>
              <a:rPr lang="en-US" altLang="en-US" sz="2000" b="1" dirty="0">
                <a:solidFill>
                  <a:srgbClr val="A50021"/>
                </a:solidFill>
                <a:latin typeface="+mn-lt"/>
              </a:rPr>
              <a:t>3x5 card</a:t>
            </a:r>
            <a:endParaRPr lang="en-US" altLang="en-US" sz="2000" b="1" dirty="0">
              <a:solidFill>
                <a:schemeClr val="accent2"/>
              </a:solidFill>
              <a:latin typeface="+mn-l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914400"/>
            <a:ext cx="7416800" cy="508000"/>
          </a:xfrm>
        </p:spPr>
        <p:txBody>
          <a:bodyPr/>
          <a:lstStyle/>
          <a:p>
            <a:pPr>
              <a:defRPr/>
            </a:pPr>
            <a:r>
              <a:rPr lang="en-US" dirty="0"/>
              <a:t>Review Your Notes</a:t>
            </a:r>
          </a:p>
        </p:txBody>
      </p:sp>
      <p:pic>
        <p:nvPicPr>
          <p:cNvPr id="204814" name="Picture 14" descr="Photo of a student reviewing her note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6000" y="1905000"/>
            <a:ext cx="3302000"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1676400"/>
            <a:ext cx="7775575" cy="1176338"/>
          </a:xfrm>
        </p:spPr>
        <p:txBody>
          <a:bodyPr/>
          <a:lstStyle/>
          <a:p>
            <a:pPr>
              <a:defRPr/>
            </a:pPr>
            <a:r>
              <a:rPr lang="en-US"/>
              <a:t>Remember that it is most effective to review within 20 minutes.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743200" y="3124200"/>
            <a:ext cx="3054252" cy="3054252"/>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04800" y="1066800"/>
            <a:ext cx="7416800" cy="508000"/>
          </a:xfrm>
        </p:spPr>
        <p:txBody>
          <a:bodyPr/>
          <a:lstStyle/>
          <a:p>
            <a:pPr>
              <a:defRPr/>
            </a:pPr>
            <a:r>
              <a:rPr lang="en-US" dirty="0"/>
              <a:t>How to Review</a:t>
            </a:r>
          </a:p>
        </p:txBody>
      </p:sp>
      <p:pic>
        <p:nvPicPr>
          <p:cNvPr id="206868" name="Picture 20" descr="Photo of a student reviewing his note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057400"/>
            <a:ext cx="6172200" cy="40993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1600200"/>
            <a:ext cx="7416800" cy="508000"/>
          </a:xfrm>
        </p:spPr>
        <p:txBody>
          <a:bodyPr/>
          <a:lstStyle/>
          <a:p>
            <a:pPr>
              <a:defRPr/>
            </a:pPr>
            <a:r>
              <a:rPr lang="en-US" dirty="0"/>
              <a:t>Highlight or underline the main points.  Fill in missing details.</a:t>
            </a:r>
          </a:p>
        </p:txBody>
      </p:sp>
      <p:graphicFrame>
        <p:nvGraphicFramePr>
          <p:cNvPr id="49155"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73365280"/>
              </p:ext>
            </p:extLst>
          </p:nvPr>
        </p:nvGraphicFramePr>
        <p:xfrm>
          <a:off x="3124200" y="3200400"/>
          <a:ext cx="2597150" cy="2743200"/>
        </p:xfrm>
        <a:graphic>
          <a:graphicData uri="http://schemas.openxmlformats.org/presentationml/2006/ole">
            <mc:AlternateContent xmlns:mc="http://schemas.openxmlformats.org/markup-compatibility/2006">
              <mc:Choice xmlns:v="urn:schemas-microsoft-com:vml" Requires="v">
                <p:oleObj name="Clip" r:id="rId2" imgW="1730959" imgH="1827886" progId="MS_ClipArt_Gallery.2">
                  <p:embed/>
                </p:oleObj>
              </mc:Choice>
              <mc:Fallback>
                <p:oleObj name="Clip" r:id="rId2" imgW="1730959" imgH="1827886" progId="MS_ClipArt_Gallery.2">
                  <p:embed/>
                  <p:pic>
                    <p:nvPicPr>
                      <p:cNvPr id="49155"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200400"/>
                        <a:ext cx="259715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533400" y="1600200"/>
            <a:ext cx="7772400" cy="1143000"/>
          </a:xfrm>
        </p:spPr>
        <p:txBody>
          <a:bodyPr/>
          <a:lstStyle/>
          <a:p>
            <a:pPr>
              <a:defRPr/>
            </a:pPr>
            <a:r>
              <a:rPr lang="en-US" dirty="0"/>
              <a:t>If using the Cornell Format, use the recall column to test yourself.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4"/>
          <p:cNvSpPr>
            <a:spLocks noGrp="1" noChangeArrowheads="1"/>
          </p:cNvSpPr>
          <p:nvPr>
            <p:ph type="title"/>
          </p:nvPr>
        </p:nvSpPr>
        <p:spPr>
          <a:xfrm>
            <a:off x="685800" y="1066800"/>
            <a:ext cx="7772400" cy="1143000"/>
          </a:xfrm>
        </p:spPr>
        <p:txBody>
          <a:bodyPr/>
          <a:lstStyle/>
          <a:p>
            <a:pPr>
              <a:defRPr/>
            </a:pPr>
            <a:r>
              <a:rPr lang="en-US" sz="4000"/>
              <a:t>Group Activity:</a:t>
            </a:r>
            <a:br>
              <a:rPr lang="en-US" sz="4000"/>
            </a:br>
            <a:r>
              <a:rPr lang="en-US" sz="4000"/>
              <a:t>A Case Study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2362200"/>
            <a:ext cx="7772400" cy="1143000"/>
          </a:xfrm>
        </p:spPr>
        <p:txBody>
          <a:bodyPr/>
          <a:lstStyle/>
          <a:p>
            <a:pPr>
              <a:defRPr/>
            </a:pPr>
            <a:r>
              <a:rPr lang="en-US"/>
              <a:t>Assignment:</a:t>
            </a:r>
            <a:br>
              <a:rPr lang="en-US"/>
            </a:br>
            <a:br>
              <a:rPr lang="en-US"/>
            </a:br>
            <a:r>
              <a:rPr lang="en-US"/>
              <a:t>Note Taking Checklist</a:t>
            </a:r>
            <a:br>
              <a:rPr lang="en-US"/>
            </a:br>
            <a:br>
              <a:rPr lang="en-US"/>
            </a:br>
            <a:r>
              <a:rPr lang="en-US"/>
              <a:t>Evaluate Your Note Taking</a:t>
            </a:r>
            <a:br>
              <a:rPr lang="en-US"/>
            </a:br>
            <a:r>
              <a:rPr lang="en-US"/>
              <a:t>Skills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3400" y="1219200"/>
            <a:ext cx="7772400" cy="1143000"/>
          </a:xfrm>
        </p:spPr>
        <p:txBody>
          <a:bodyPr/>
          <a:lstStyle/>
          <a:p>
            <a:pPr>
              <a:defRPr/>
            </a:pPr>
            <a:r>
              <a:rPr lang="en-US" dirty="0"/>
              <a:t>Why take notes?</a:t>
            </a:r>
            <a:br>
              <a:rPr lang="en-US" dirty="0"/>
            </a:br>
            <a:br>
              <a:rPr lang="en-US" dirty="0"/>
            </a:br>
            <a:r>
              <a:rPr lang="en-US" dirty="0"/>
              <a:t>To remember</a:t>
            </a:r>
          </a:p>
        </p:txBody>
      </p:sp>
      <p:graphicFrame>
        <p:nvGraphicFramePr>
          <p:cNvPr id="6147" name="Object 7">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74659366"/>
              </p:ext>
            </p:extLst>
          </p:nvPr>
        </p:nvGraphicFramePr>
        <p:xfrm>
          <a:off x="2819400" y="2743200"/>
          <a:ext cx="3017837" cy="3048000"/>
        </p:xfrm>
        <a:graphic>
          <a:graphicData uri="http://schemas.openxmlformats.org/presentationml/2006/ole">
            <mc:AlternateContent xmlns:mc="http://schemas.openxmlformats.org/markup-compatibility/2006">
              <mc:Choice xmlns:v="urn:schemas-microsoft-com:vml" Requires="v">
                <p:oleObj name="Clip" r:id="rId2" imgW="1786738" imgH="1803197" progId="MS_ClipArt_Gallery.5">
                  <p:embed/>
                </p:oleObj>
              </mc:Choice>
              <mc:Fallback>
                <p:oleObj name="Clip" r:id="rId2" imgW="1786738" imgH="1803197" progId="MS_ClipArt_Gallery.5">
                  <p:embed/>
                  <p:pic>
                    <p:nvPicPr>
                      <p:cNvPr id="6147" name="Object 7">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743200"/>
                        <a:ext cx="3017837"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0" name="Object 2" descr="Writing"/>
          <p:cNvGraphicFramePr>
            <a:graphicFrameLocks noChangeAspect="1"/>
          </p:cNvGraphicFramePr>
          <p:nvPr>
            <p:extLst>
              <p:ext uri="{D42A27DB-BD31-4B8C-83A1-F6EECF244321}">
                <p14:modId xmlns:p14="http://schemas.microsoft.com/office/powerpoint/2010/main" val="3093169658"/>
              </p:ext>
            </p:extLst>
          </p:nvPr>
        </p:nvGraphicFramePr>
        <p:xfrm>
          <a:off x="382587" y="1828800"/>
          <a:ext cx="2741613" cy="2740025"/>
        </p:xfrm>
        <a:graphic>
          <a:graphicData uri="http://schemas.openxmlformats.org/presentationml/2006/ole">
            <mc:AlternateContent xmlns:mc="http://schemas.openxmlformats.org/markup-compatibility/2006">
              <mc:Choice xmlns:v="urn:schemas-microsoft-com:vml" Requires="v">
                <p:oleObj name="Clip" r:id="rId2" imgW="1785823" imgH="1784909" progId="MS_ClipArt_Gallery.2">
                  <p:embed/>
                </p:oleObj>
              </mc:Choice>
              <mc:Fallback>
                <p:oleObj name="Clip" r:id="rId2" imgW="1785823" imgH="1784909" progId="MS_ClipArt_Gallery.2">
                  <p:embed/>
                  <p:pic>
                    <p:nvPicPr>
                      <p:cNvPr id="53250" name="Object 2" descr="Wri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587" y="1828800"/>
                        <a:ext cx="2741613"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3251" name="Picture 1" descr="Photo of students writing notes. "/>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066800"/>
            <a:ext cx="3594100"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A4B57AB-525C-41FD-887C-92564FFDF7CA}"/>
              </a:ext>
            </a:extLst>
          </p:cNvPr>
          <p:cNvSpPr>
            <a:spLocks noGrp="1"/>
          </p:cNvSpPr>
          <p:nvPr>
            <p:ph type="title" idx="4294967295"/>
          </p:nvPr>
        </p:nvSpPr>
        <p:spPr/>
        <p:txBody>
          <a:bodyPr/>
          <a:lstStyle/>
          <a:p>
            <a:r>
              <a:rPr lang="en-US" dirty="0"/>
              <a:t>Writing</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defRPr/>
            </a:pPr>
            <a:r>
              <a:rPr lang="en-US"/>
              <a:t>Power Writing</a:t>
            </a:r>
          </a:p>
        </p:txBody>
      </p:sp>
      <p:sp>
        <p:nvSpPr>
          <p:cNvPr id="154627" name="Rectangle 3"/>
          <p:cNvSpPr>
            <a:spLocks noGrp="1" noChangeArrowheads="1"/>
          </p:cNvSpPr>
          <p:nvPr>
            <p:ph type="body" idx="1"/>
          </p:nvPr>
        </p:nvSpPr>
        <p:spPr>
          <a:xfrm>
            <a:off x="838200" y="1600200"/>
            <a:ext cx="7772400" cy="4114800"/>
          </a:xfrm>
        </p:spPr>
        <p:txBody>
          <a:bodyPr/>
          <a:lstStyle/>
          <a:p>
            <a:pPr>
              <a:lnSpc>
                <a:spcPct val="90000"/>
              </a:lnSpc>
              <a:buSzPct val="40000"/>
              <a:defRPr/>
            </a:pPr>
            <a:r>
              <a:rPr lang="en-US" sz="4800" b="1" dirty="0">
                <a:solidFill>
                  <a:srgbClr val="C00000"/>
                </a:solidFill>
              </a:rPr>
              <a:t>P</a:t>
            </a:r>
            <a:r>
              <a:rPr lang="en-US" sz="2800" dirty="0"/>
              <a:t>repare</a:t>
            </a:r>
          </a:p>
          <a:p>
            <a:pPr>
              <a:lnSpc>
                <a:spcPct val="90000"/>
              </a:lnSpc>
              <a:buSzPct val="40000"/>
              <a:defRPr/>
            </a:pPr>
            <a:r>
              <a:rPr lang="en-US" sz="4800" b="1" dirty="0">
                <a:solidFill>
                  <a:srgbClr val="C00000"/>
                </a:solidFill>
              </a:rPr>
              <a:t>O</a:t>
            </a:r>
            <a:r>
              <a:rPr lang="en-US" sz="2800" dirty="0"/>
              <a:t>rganize</a:t>
            </a:r>
          </a:p>
          <a:p>
            <a:pPr>
              <a:lnSpc>
                <a:spcPct val="90000"/>
              </a:lnSpc>
              <a:buSzPct val="40000"/>
              <a:defRPr/>
            </a:pPr>
            <a:r>
              <a:rPr lang="en-US" sz="4800" b="1" dirty="0">
                <a:solidFill>
                  <a:srgbClr val="C00000"/>
                </a:solidFill>
              </a:rPr>
              <a:t>W</a:t>
            </a:r>
            <a:r>
              <a:rPr lang="en-US" sz="2800" dirty="0"/>
              <a:t>rite</a:t>
            </a:r>
          </a:p>
          <a:p>
            <a:pPr>
              <a:lnSpc>
                <a:spcPct val="90000"/>
              </a:lnSpc>
              <a:buSzPct val="40000"/>
              <a:defRPr/>
            </a:pPr>
            <a:r>
              <a:rPr lang="en-US" sz="4800" b="1" dirty="0">
                <a:solidFill>
                  <a:srgbClr val="C00000"/>
                </a:solidFill>
              </a:rPr>
              <a:t>E</a:t>
            </a:r>
            <a:r>
              <a:rPr lang="en-US" sz="2800" dirty="0"/>
              <a:t>dit</a:t>
            </a:r>
          </a:p>
          <a:p>
            <a:pPr>
              <a:lnSpc>
                <a:spcPct val="90000"/>
              </a:lnSpc>
              <a:buSzPct val="40000"/>
              <a:defRPr/>
            </a:pPr>
            <a:r>
              <a:rPr lang="en-US" sz="4800" b="1" dirty="0">
                <a:solidFill>
                  <a:srgbClr val="C00000"/>
                </a:solidFill>
              </a:rPr>
              <a:t>R</a:t>
            </a:r>
            <a:r>
              <a:rPr lang="en-US" sz="2800" dirty="0"/>
              <a:t>evise</a:t>
            </a:r>
          </a:p>
        </p:txBody>
      </p:sp>
      <p:graphicFrame>
        <p:nvGraphicFramePr>
          <p:cNvPr id="54276"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446440674"/>
              </p:ext>
            </p:extLst>
          </p:nvPr>
        </p:nvGraphicFramePr>
        <p:xfrm>
          <a:off x="3886200" y="1600200"/>
          <a:ext cx="3817937" cy="4038600"/>
        </p:xfrm>
        <a:graphic>
          <a:graphicData uri="http://schemas.openxmlformats.org/presentationml/2006/ole">
            <mc:AlternateContent xmlns:mc="http://schemas.openxmlformats.org/markup-compatibility/2006">
              <mc:Choice xmlns:v="urn:schemas-microsoft-com:vml" Requires="v">
                <p:oleObj name="Clip" r:id="rId2" imgW="1749247" imgH="1851660" progId="MS_ClipArt_Gallery.2">
                  <p:embed/>
                </p:oleObj>
              </mc:Choice>
              <mc:Fallback>
                <p:oleObj name="Clip" r:id="rId2" imgW="1749247" imgH="1851660" progId="MS_ClipArt_Gallery.2">
                  <p:embed/>
                  <p:pic>
                    <p:nvPicPr>
                      <p:cNvPr id="54276"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600200"/>
                        <a:ext cx="3817937"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57200" y="1143000"/>
            <a:ext cx="7416800" cy="508000"/>
          </a:xfrm>
        </p:spPr>
        <p:txBody>
          <a:bodyPr/>
          <a:lstStyle/>
          <a:p>
            <a:pPr>
              <a:defRPr/>
            </a:pPr>
            <a:r>
              <a:rPr lang="en-US" sz="5400" b="1" dirty="0">
                <a:solidFill>
                  <a:srgbClr val="C00000"/>
                </a:solidFill>
              </a:rPr>
              <a:t>P</a:t>
            </a:r>
            <a:r>
              <a:rPr lang="en-US" dirty="0"/>
              <a:t>repare</a:t>
            </a:r>
          </a:p>
        </p:txBody>
      </p:sp>
      <p:graphicFrame>
        <p:nvGraphicFramePr>
          <p:cNvPr id="5529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8005100"/>
              </p:ext>
            </p:extLst>
          </p:nvPr>
        </p:nvGraphicFramePr>
        <p:xfrm>
          <a:off x="1752600" y="2184400"/>
          <a:ext cx="5110163" cy="2774950"/>
        </p:xfrm>
        <a:graphic>
          <a:graphicData uri="http://schemas.openxmlformats.org/presentationml/2006/ole">
            <mc:AlternateContent xmlns:mc="http://schemas.openxmlformats.org/markup-compatibility/2006">
              <mc:Choice xmlns:v="urn:schemas-microsoft-com:vml" Requires="v">
                <p:oleObj name="Clip" r:id="rId2" imgW="4582562" imgH="2489703" progId="MS_ClipArt_Gallery.2">
                  <p:embed/>
                </p:oleObj>
              </mc:Choice>
              <mc:Fallback>
                <p:oleObj name="Clip" r:id="rId2" imgW="4582562" imgH="2489703" progId="MS_ClipArt_Gallery.2">
                  <p:embed/>
                  <p:pic>
                    <p:nvPicPr>
                      <p:cNvPr id="5529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184400"/>
                        <a:ext cx="5110163" cy="277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pPr>
              <a:defRPr/>
            </a:pPr>
            <a:r>
              <a:rPr lang="en-US"/>
              <a:t>Plan Your Time</a:t>
            </a:r>
          </a:p>
        </p:txBody>
      </p:sp>
      <p:sp>
        <p:nvSpPr>
          <p:cNvPr id="156675" name="Rectangle 3"/>
          <p:cNvSpPr>
            <a:spLocks noGrp="1" noChangeArrowheads="1"/>
          </p:cNvSpPr>
          <p:nvPr>
            <p:ph type="body" idx="1"/>
          </p:nvPr>
        </p:nvSpPr>
        <p:spPr>
          <a:xfrm>
            <a:off x="228600" y="2057400"/>
            <a:ext cx="7772400" cy="4114800"/>
          </a:xfrm>
        </p:spPr>
        <p:txBody>
          <a:bodyPr/>
          <a:lstStyle/>
          <a:p>
            <a:pPr>
              <a:defRPr/>
            </a:pPr>
            <a:r>
              <a:rPr lang="en-US" dirty="0"/>
              <a:t>Avoid stress by planning ahead.                                                                          </a:t>
            </a:r>
          </a:p>
          <a:p>
            <a:pPr>
              <a:defRPr/>
            </a:pPr>
            <a:r>
              <a:rPr lang="en-US" dirty="0"/>
              <a:t>Allow time for life’s emergencies and computer problems.     </a:t>
            </a:r>
          </a:p>
          <a:p>
            <a:pPr>
              <a:defRPr/>
            </a:pPr>
            <a:endParaRPr lang="en-US" dirty="0"/>
          </a:p>
        </p:txBody>
      </p:sp>
      <p:graphicFrame>
        <p:nvGraphicFramePr>
          <p:cNvPr id="56324" name="Object 4" descr="Calendar of events"/>
          <p:cNvGraphicFramePr>
            <a:graphicFrameLocks noChangeAspect="1"/>
          </p:cNvGraphicFramePr>
          <p:nvPr>
            <p:extLst>
              <p:ext uri="{D42A27DB-BD31-4B8C-83A1-F6EECF244321}">
                <p14:modId xmlns:p14="http://schemas.microsoft.com/office/powerpoint/2010/main" val="3806305605"/>
              </p:ext>
            </p:extLst>
          </p:nvPr>
        </p:nvGraphicFramePr>
        <p:xfrm>
          <a:off x="6324600" y="304800"/>
          <a:ext cx="2590800" cy="2257425"/>
        </p:xfrm>
        <a:graphic>
          <a:graphicData uri="http://schemas.openxmlformats.org/presentationml/2006/ole">
            <mc:AlternateContent xmlns:mc="http://schemas.openxmlformats.org/markup-compatibility/2006">
              <mc:Choice xmlns:v="urn:schemas-microsoft-com:vml" Requires="v">
                <p:oleObj name="Clip" r:id="rId2" imgW="2748686" imgH="2395728" progId="MS_ClipArt_Gallery.2">
                  <p:embed/>
                </p:oleObj>
              </mc:Choice>
              <mc:Fallback>
                <p:oleObj name="Clip" r:id="rId2" imgW="2748686" imgH="2395728" progId="MS_ClipArt_Gallery.2">
                  <p:embed/>
                  <p:pic>
                    <p:nvPicPr>
                      <p:cNvPr id="56324" name="Object 4" descr="Calendar of ev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304800"/>
                        <a:ext cx="2590800" cy="2257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6325"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409400963"/>
              </p:ext>
            </p:extLst>
          </p:nvPr>
        </p:nvGraphicFramePr>
        <p:xfrm>
          <a:off x="1600200" y="3657600"/>
          <a:ext cx="4672013" cy="2820988"/>
        </p:xfrm>
        <a:graphic>
          <a:graphicData uri="http://schemas.openxmlformats.org/presentationml/2006/ole">
            <mc:AlternateContent xmlns:mc="http://schemas.openxmlformats.org/markup-compatibility/2006">
              <mc:Choice xmlns:v="urn:schemas-microsoft-com:vml" Requires="v">
                <p:oleObj name="Clip" r:id="rId4" imgW="4579545" imgH="2765834" progId="MS_ClipArt_Gallery.2">
                  <p:embed/>
                </p:oleObj>
              </mc:Choice>
              <mc:Fallback>
                <p:oleObj name="Clip" r:id="rId4" imgW="4579545" imgH="2765834" progId="MS_ClipArt_Gallery.2">
                  <p:embed/>
                  <p:pic>
                    <p:nvPicPr>
                      <p:cNvPr id="56325" name="Object 5">
                        <a:extLs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3657600"/>
                        <a:ext cx="4672013" cy="2820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r>
              <a:rPr lang="en-US" dirty="0"/>
              <a:t>Professors have heard all the excuses!</a:t>
            </a:r>
          </a:p>
        </p:txBody>
      </p:sp>
      <p:pic>
        <p:nvPicPr>
          <p:cNvPr id="3" name="Picture 2" descr="Cartoon of a dog with a sign, &quot;I eat homework.&quot;"/>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2286000"/>
            <a:ext cx="6019800" cy="4085460"/>
          </a:xfrm>
          <a:prstGeom prst="rect">
            <a:avLst/>
          </a:prstGeom>
        </p:spPr>
      </p:pic>
    </p:spTree>
    <p:extLst>
      <p:ext uri="{BB962C8B-B14F-4D97-AF65-F5344CB8AC3E}">
        <p14:creationId xmlns:p14="http://schemas.microsoft.com/office/powerpoint/2010/main" val="39327015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381000" y="1066800"/>
            <a:ext cx="7416800" cy="508000"/>
          </a:xfrm>
        </p:spPr>
        <p:txBody>
          <a:bodyPr/>
          <a:lstStyle/>
          <a:p>
            <a:pPr>
              <a:defRPr/>
            </a:pPr>
            <a:r>
              <a:rPr lang="en-US"/>
              <a:t>Find a Space and Time</a:t>
            </a:r>
          </a:p>
        </p:txBody>
      </p:sp>
      <p:graphicFrame>
        <p:nvGraphicFramePr>
          <p:cNvPr id="57347" name="Object 3" descr="Graphic of a student desk in a quiet place. "/>
          <p:cNvGraphicFramePr>
            <a:graphicFrameLocks noChangeAspect="1"/>
          </p:cNvGraphicFramePr>
          <p:nvPr>
            <p:extLst>
              <p:ext uri="{D42A27DB-BD31-4B8C-83A1-F6EECF244321}">
                <p14:modId xmlns:p14="http://schemas.microsoft.com/office/powerpoint/2010/main" val="1091183023"/>
              </p:ext>
            </p:extLst>
          </p:nvPr>
        </p:nvGraphicFramePr>
        <p:xfrm>
          <a:off x="2590800" y="2057400"/>
          <a:ext cx="3813175" cy="4241800"/>
        </p:xfrm>
        <a:graphic>
          <a:graphicData uri="http://schemas.openxmlformats.org/presentationml/2006/ole">
            <mc:AlternateContent xmlns:mc="http://schemas.openxmlformats.org/markup-compatibility/2006">
              <mc:Choice xmlns:v="urn:schemas-microsoft-com:vml" Requires="v">
                <p:oleObj name="Clip" r:id="rId2" imgW="3105339" imgH="3453897" progId="MS_ClipArt_Gallery.2">
                  <p:embed/>
                </p:oleObj>
              </mc:Choice>
              <mc:Fallback>
                <p:oleObj name="Clip" r:id="rId2" imgW="3105339" imgH="3453897" progId="MS_ClipArt_Gallery.2">
                  <p:embed/>
                  <p:pic>
                    <p:nvPicPr>
                      <p:cNvPr id="57347" name="Object 3" descr="Graphic of a student desk in a quiet place.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057400"/>
                        <a:ext cx="3813175" cy="424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81000" y="1143000"/>
            <a:ext cx="7416800" cy="508000"/>
          </a:xfrm>
        </p:spPr>
        <p:txBody>
          <a:bodyPr/>
          <a:lstStyle/>
          <a:p>
            <a:pPr>
              <a:defRPr/>
            </a:pPr>
            <a:r>
              <a:rPr lang="en-US" dirty="0"/>
              <a:t>Choose a General Topic</a:t>
            </a:r>
          </a:p>
        </p:txBody>
      </p:sp>
      <p:pic>
        <p:nvPicPr>
          <p:cNvPr id="4" name="Picture 3" descr="What will I write about?"/>
          <p:cNvPicPr>
            <a:picLocks noChangeAspect="1"/>
          </p:cNvPicPr>
          <p:nvPr/>
        </p:nvPicPr>
        <p:blipFill>
          <a:blip r:embed="rId2"/>
          <a:stretch>
            <a:fillRect/>
          </a:stretch>
        </p:blipFill>
        <p:spPr>
          <a:xfrm>
            <a:off x="1676400" y="2362200"/>
            <a:ext cx="4267200" cy="28194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pPr>
              <a:defRPr/>
            </a:pPr>
            <a:r>
              <a:rPr lang="en-US"/>
              <a:t>Gather Information</a:t>
            </a:r>
          </a:p>
        </p:txBody>
      </p:sp>
      <p:pic>
        <p:nvPicPr>
          <p:cNvPr id="3" name="Picture 2" descr="Photo of a student gathering information in the library. ">
            <a:extLst>
              <a:ext uri="{FF2B5EF4-FFF2-40B4-BE49-F238E27FC236}">
                <a16:creationId xmlns:a16="http://schemas.microsoft.com/office/drawing/2014/main" id="{3150147C-6DB9-41C6-B97A-15B2F8DC7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600" y="1631950"/>
            <a:ext cx="5384800" cy="35941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a:xfrm>
            <a:off x="457200" y="914400"/>
            <a:ext cx="7416800" cy="508000"/>
          </a:xfrm>
        </p:spPr>
        <p:txBody>
          <a:bodyPr/>
          <a:lstStyle/>
          <a:p>
            <a:pPr>
              <a:defRPr/>
            </a:pPr>
            <a:r>
              <a:rPr lang="en-US" dirty="0"/>
              <a:t>Write a Thesis Statement</a:t>
            </a:r>
          </a:p>
        </p:txBody>
      </p:sp>
      <p:sp>
        <p:nvSpPr>
          <p:cNvPr id="160771" name="Rectangle 3"/>
          <p:cNvSpPr>
            <a:spLocks noGrp="1" noChangeArrowheads="1"/>
          </p:cNvSpPr>
          <p:nvPr>
            <p:ph type="body" idx="1"/>
          </p:nvPr>
        </p:nvSpPr>
        <p:spPr>
          <a:xfrm>
            <a:off x="533400" y="3581400"/>
            <a:ext cx="7772400" cy="2971800"/>
          </a:xfrm>
        </p:spPr>
        <p:txBody>
          <a:bodyPr/>
          <a:lstStyle/>
          <a:p>
            <a:pPr>
              <a:defRPr/>
            </a:pPr>
            <a:r>
              <a:rPr lang="en-US" dirty="0"/>
              <a:t>The key idea</a:t>
            </a:r>
          </a:p>
          <a:p>
            <a:pPr lvl="1">
              <a:defRPr/>
            </a:pPr>
            <a:r>
              <a:rPr lang="en-US" dirty="0"/>
              <a:t>What is the most important idea?</a:t>
            </a:r>
          </a:p>
          <a:p>
            <a:pPr lvl="1">
              <a:defRPr/>
            </a:pPr>
            <a:r>
              <a:rPr lang="en-US" dirty="0"/>
              <a:t>What question would I like to ask about it?</a:t>
            </a:r>
          </a:p>
          <a:p>
            <a:pPr lvl="1">
              <a:defRPr/>
            </a:pPr>
            <a:r>
              <a:rPr lang="en-US" dirty="0"/>
              <a:t>What is my answer?</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90800" y="1690438"/>
            <a:ext cx="2412209" cy="1634647"/>
          </a:xfrm>
          <a:prstGeom prst="rect">
            <a:avLst/>
          </a:prstGeom>
        </p:spPr>
      </p:pic>
      <p:sp>
        <p:nvSpPr>
          <p:cNvPr id="2" name="TextBox 1">
            <a:extLst>
              <a:ext uri="{C183D7F6-B498-43B3-948B-1728B52AA6E4}">
                <adec:decorative xmlns:adec="http://schemas.microsoft.com/office/drawing/2017/decorative" val="1"/>
              </a:ext>
            </a:extLst>
          </p:cNvPr>
          <p:cNvSpPr txBox="1"/>
          <p:nvPr/>
        </p:nvSpPr>
        <p:spPr>
          <a:xfrm>
            <a:off x="4419600" y="2971800"/>
            <a:ext cx="762000" cy="457200"/>
          </a:xfrm>
          <a:prstGeom prst="rect">
            <a:avLst/>
          </a:prstGeom>
          <a:solidFill>
            <a:schemeClr val="bg1"/>
          </a:solidFill>
        </p:spPr>
        <p:txBody>
          <a:bodyPr wrap="square" rtlCol="0">
            <a:spAutoFit/>
          </a:bodyPr>
          <a:lstStyle/>
          <a:p>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a:defRPr/>
            </a:pPr>
            <a:r>
              <a:rPr lang="en-US" sz="5400" b="1" dirty="0">
                <a:solidFill>
                  <a:srgbClr val="C00000"/>
                </a:solidFill>
              </a:rPr>
              <a:t>O</a:t>
            </a:r>
            <a:r>
              <a:rPr lang="en-US" dirty="0"/>
              <a:t>rganize</a:t>
            </a:r>
          </a:p>
        </p:txBody>
      </p:sp>
      <p:sp>
        <p:nvSpPr>
          <p:cNvPr id="161795" name="Rectangle 3"/>
          <p:cNvSpPr>
            <a:spLocks noGrp="1" noChangeArrowheads="1"/>
          </p:cNvSpPr>
          <p:nvPr>
            <p:ph type="body" idx="1"/>
          </p:nvPr>
        </p:nvSpPr>
        <p:spPr/>
        <p:txBody>
          <a:bodyPr/>
          <a:lstStyle/>
          <a:p>
            <a:pPr>
              <a:defRPr/>
            </a:pPr>
            <a:r>
              <a:rPr lang="en-US" dirty="0"/>
              <a:t>List topics</a:t>
            </a:r>
          </a:p>
          <a:p>
            <a:pPr>
              <a:defRPr/>
            </a:pPr>
            <a:r>
              <a:rPr lang="en-US" dirty="0"/>
              <a:t>Arrange in a logical order</a:t>
            </a:r>
          </a:p>
        </p:txBody>
      </p:sp>
      <p:pic>
        <p:nvPicPr>
          <p:cNvPr id="5" name="Picture 4" descr="Photo of organized colored file folders "/>
          <p:cNvPicPr>
            <a:picLocks noChangeAspect="1"/>
          </p:cNvPicPr>
          <p:nvPr/>
        </p:nvPicPr>
        <p:blipFill>
          <a:blip r:embed="rId2"/>
          <a:stretch>
            <a:fillRect/>
          </a:stretch>
        </p:blipFill>
        <p:spPr>
          <a:xfrm>
            <a:off x="1600200" y="3200400"/>
            <a:ext cx="4112778" cy="26891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150" y="1447800"/>
            <a:ext cx="7416800" cy="508000"/>
          </a:xfrm>
        </p:spPr>
        <p:txBody>
          <a:bodyPr/>
          <a:lstStyle/>
          <a:p>
            <a:r>
              <a:rPr lang="en-US" sz="3200" dirty="0"/>
              <a:t>Be an active learner to remember as much as possible. </a:t>
            </a:r>
          </a:p>
        </p:txBody>
      </p:sp>
      <p:pic>
        <p:nvPicPr>
          <p:cNvPr id="234502" name="Picture 6" descr="Image result for image active learning you remember">
            <a:extLst>
              <a:ext uri="{FF2B5EF4-FFF2-40B4-BE49-F238E27FC236}">
                <a16:creationId xmlns:a16="http://schemas.microsoft.com/office/drawing/2014/main" id="{245677A3-A3B5-4CEB-9088-6F90B9A686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667000"/>
            <a:ext cx="4864242" cy="24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3003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533400" y="2133600"/>
            <a:ext cx="7772400" cy="1143000"/>
          </a:xfrm>
        </p:spPr>
        <p:txBody>
          <a:bodyPr/>
          <a:lstStyle/>
          <a:p>
            <a:pPr>
              <a:defRPr/>
            </a:pPr>
            <a:r>
              <a:rPr lang="en-US" sz="6600" b="1" dirty="0">
                <a:solidFill>
                  <a:srgbClr val="C00000"/>
                </a:solidFill>
              </a:rPr>
              <a:t>W</a:t>
            </a:r>
            <a:r>
              <a:rPr lang="en-US" sz="6600" dirty="0"/>
              <a:t>rite</a:t>
            </a:r>
            <a:endParaRPr lang="en-US" dirty="0"/>
          </a:p>
        </p:txBody>
      </p:sp>
      <p:graphicFrame>
        <p:nvGraphicFramePr>
          <p:cNvPr id="62467"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746870036"/>
              </p:ext>
            </p:extLst>
          </p:nvPr>
        </p:nvGraphicFramePr>
        <p:xfrm>
          <a:off x="3505200" y="1752600"/>
          <a:ext cx="4583113" cy="1919288"/>
        </p:xfrm>
        <a:graphic>
          <a:graphicData uri="http://schemas.openxmlformats.org/presentationml/2006/ole">
            <mc:AlternateContent xmlns:mc="http://schemas.openxmlformats.org/markup-compatibility/2006">
              <mc:Choice xmlns:v="urn:schemas-microsoft-com:vml" Requires="v">
                <p:oleObj name="Clip" r:id="rId2" imgW="4582562" imgH="1919335" progId="MS_ClipArt_Gallery.2">
                  <p:embed/>
                </p:oleObj>
              </mc:Choice>
              <mc:Fallback>
                <p:oleObj name="Clip" r:id="rId2" imgW="4582562" imgH="1919335" progId="MS_ClipArt_Gallery.2">
                  <p:embed/>
                  <p:pic>
                    <p:nvPicPr>
                      <p:cNvPr id="62467"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752600"/>
                        <a:ext cx="4583113" cy="19192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228600" y="1447800"/>
            <a:ext cx="7416800" cy="508000"/>
          </a:xfrm>
        </p:spPr>
        <p:txBody>
          <a:bodyPr/>
          <a:lstStyle/>
          <a:p>
            <a:pPr>
              <a:defRPr/>
            </a:pPr>
            <a:r>
              <a:rPr lang="en-US" dirty="0"/>
              <a:t>Get Started</a:t>
            </a:r>
          </a:p>
        </p:txBody>
      </p:sp>
      <p:sp>
        <p:nvSpPr>
          <p:cNvPr id="163843" name="Rectangle 3"/>
          <p:cNvSpPr>
            <a:spLocks noGrp="1" noChangeArrowheads="1"/>
          </p:cNvSpPr>
          <p:nvPr>
            <p:ph type="body" idx="1"/>
          </p:nvPr>
        </p:nvSpPr>
        <p:spPr>
          <a:xfrm>
            <a:off x="76200" y="2286000"/>
            <a:ext cx="7416800" cy="4191000"/>
          </a:xfrm>
        </p:spPr>
        <p:txBody>
          <a:bodyPr/>
          <a:lstStyle/>
          <a:p>
            <a:pPr>
              <a:defRPr/>
            </a:pPr>
            <a:r>
              <a:rPr lang="en-US" sz="2800" dirty="0"/>
              <a:t>Write freely.</a:t>
            </a:r>
          </a:p>
          <a:p>
            <a:pPr>
              <a:defRPr/>
            </a:pPr>
            <a:r>
              <a:rPr lang="en-US" sz="2800" dirty="0"/>
              <a:t>Use brainstorming.</a:t>
            </a:r>
            <a:br>
              <a:rPr lang="en-US" sz="2800" dirty="0"/>
            </a:br>
            <a:r>
              <a:rPr lang="en-US" sz="2800" dirty="0"/>
              <a:t>if you are stuck.</a:t>
            </a:r>
          </a:p>
          <a:p>
            <a:pPr>
              <a:defRPr/>
            </a:pPr>
            <a:r>
              <a:rPr lang="en-US" sz="2800" dirty="0"/>
              <a:t>Write the first sentence.</a:t>
            </a:r>
          </a:p>
          <a:p>
            <a:pPr>
              <a:defRPr/>
            </a:pPr>
            <a:r>
              <a:rPr lang="en-US" sz="2800" dirty="0"/>
              <a:t>Write the introduction.</a:t>
            </a:r>
          </a:p>
          <a:p>
            <a:pPr>
              <a:defRPr/>
            </a:pPr>
            <a:r>
              <a:rPr lang="en-US" sz="2800" dirty="0"/>
              <a:t>Write a first draft.</a:t>
            </a:r>
          </a:p>
          <a:p>
            <a:pPr>
              <a:defRPr/>
            </a:pPr>
            <a:r>
              <a:rPr lang="en-US" sz="2800" dirty="0"/>
              <a:t>Break it into small parts.</a:t>
            </a:r>
          </a:p>
          <a:p>
            <a:pPr>
              <a:defRPr/>
            </a:pPr>
            <a:r>
              <a:rPr lang="en-US" sz="2800" dirty="0"/>
              <a:t>Beware of procrastination.</a:t>
            </a:r>
          </a:p>
        </p:txBody>
      </p:sp>
      <p:pic>
        <p:nvPicPr>
          <p:cNvPr id="2" name="Picture 1" descr="Photo of a student doing research on a computer and writing.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0"/>
            <a:ext cx="5257800" cy="3505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43">
                                            <p:txEl>
                                              <p:pRg st="0" end="0"/>
                                            </p:txEl>
                                          </p:spTgt>
                                        </p:tgtEl>
                                        <p:attrNameLst>
                                          <p:attrName>style.visibility</p:attrName>
                                        </p:attrNameLst>
                                      </p:cBhvr>
                                      <p:to>
                                        <p:strVal val="visible"/>
                                      </p:to>
                                    </p:set>
                                    <p:anim calcmode="lin" valueType="num">
                                      <p:cBhvr additive="base">
                                        <p:cTn id="7" dur="500" fill="hold"/>
                                        <p:tgtEl>
                                          <p:spTgt spid="163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43">
                                            <p:txEl>
                                              <p:pRg st="1" end="1"/>
                                            </p:txEl>
                                          </p:spTgt>
                                        </p:tgtEl>
                                        <p:attrNameLst>
                                          <p:attrName>style.visibility</p:attrName>
                                        </p:attrNameLst>
                                      </p:cBhvr>
                                      <p:to>
                                        <p:strVal val="visible"/>
                                      </p:to>
                                    </p:set>
                                    <p:anim calcmode="lin" valueType="num">
                                      <p:cBhvr additive="base">
                                        <p:cTn id="13" dur="500" fill="hold"/>
                                        <p:tgtEl>
                                          <p:spTgt spid="163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43">
                                            <p:txEl>
                                              <p:pRg st="2" end="2"/>
                                            </p:txEl>
                                          </p:spTgt>
                                        </p:tgtEl>
                                        <p:attrNameLst>
                                          <p:attrName>style.visibility</p:attrName>
                                        </p:attrNameLst>
                                      </p:cBhvr>
                                      <p:to>
                                        <p:strVal val="visible"/>
                                      </p:to>
                                    </p:set>
                                    <p:anim calcmode="lin" valueType="num">
                                      <p:cBhvr additive="base">
                                        <p:cTn id="19" dur="500" fill="hold"/>
                                        <p:tgtEl>
                                          <p:spTgt spid="163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43">
                                            <p:txEl>
                                              <p:pRg st="3" end="3"/>
                                            </p:txEl>
                                          </p:spTgt>
                                        </p:tgtEl>
                                        <p:attrNameLst>
                                          <p:attrName>style.visibility</p:attrName>
                                        </p:attrNameLst>
                                      </p:cBhvr>
                                      <p:to>
                                        <p:strVal val="visible"/>
                                      </p:to>
                                    </p:set>
                                    <p:anim calcmode="lin" valueType="num">
                                      <p:cBhvr additive="base">
                                        <p:cTn id="25" dur="500" fill="hold"/>
                                        <p:tgtEl>
                                          <p:spTgt spid="163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43">
                                            <p:txEl>
                                              <p:pRg st="4" end="4"/>
                                            </p:txEl>
                                          </p:spTgt>
                                        </p:tgtEl>
                                        <p:attrNameLst>
                                          <p:attrName>style.visibility</p:attrName>
                                        </p:attrNameLst>
                                      </p:cBhvr>
                                      <p:to>
                                        <p:strVal val="visible"/>
                                      </p:to>
                                    </p:set>
                                    <p:anim calcmode="lin" valueType="num">
                                      <p:cBhvr additive="base">
                                        <p:cTn id="31" dur="500" fill="hold"/>
                                        <p:tgtEl>
                                          <p:spTgt spid="1638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3843">
                                            <p:txEl>
                                              <p:pRg st="5" end="5"/>
                                            </p:txEl>
                                          </p:spTgt>
                                        </p:tgtEl>
                                        <p:attrNameLst>
                                          <p:attrName>style.visibility</p:attrName>
                                        </p:attrNameLst>
                                      </p:cBhvr>
                                      <p:to>
                                        <p:strVal val="visible"/>
                                      </p:to>
                                    </p:set>
                                    <p:anim calcmode="lin" valueType="num">
                                      <p:cBhvr additive="base">
                                        <p:cTn id="37" dur="500" fill="hold"/>
                                        <p:tgtEl>
                                          <p:spTgt spid="1638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3843">
                                            <p:txEl>
                                              <p:pRg st="6" end="6"/>
                                            </p:txEl>
                                          </p:spTgt>
                                        </p:tgtEl>
                                        <p:attrNameLst>
                                          <p:attrName>style.visibility</p:attrName>
                                        </p:attrNameLst>
                                      </p:cBhvr>
                                      <p:to>
                                        <p:strVal val="visible"/>
                                      </p:to>
                                    </p:set>
                                    <p:anim calcmode="lin" valueType="num">
                                      <p:cBhvr additive="base">
                                        <p:cTn id="43" dur="500" fill="hold"/>
                                        <p:tgtEl>
                                          <p:spTgt spid="1638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4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381000" y="1143000"/>
            <a:ext cx="7416800" cy="508000"/>
          </a:xfrm>
        </p:spPr>
        <p:txBody>
          <a:bodyPr/>
          <a:lstStyle/>
          <a:p>
            <a:pPr>
              <a:defRPr/>
            </a:pPr>
            <a:r>
              <a:rPr lang="en-US" dirty="0"/>
              <a:t>Exercise: Free Writing</a:t>
            </a:r>
          </a:p>
        </p:txBody>
      </p:sp>
      <p:graphicFrame>
        <p:nvGraphicFramePr>
          <p:cNvPr id="64515"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836170974"/>
              </p:ext>
            </p:extLst>
          </p:nvPr>
        </p:nvGraphicFramePr>
        <p:xfrm>
          <a:off x="2286000" y="2057400"/>
          <a:ext cx="4114800" cy="3201988"/>
        </p:xfrm>
        <a:graphic>
          <a:graphicData uri="http://schemas.openxmlformats.org/presentationml/2006/ole">
            <mc:AlternateContent xmlns:mc="http://schemas.openxmlformats.org/markup-compatibility/2006">
              <mc:Choice xmlns:v="urn:schemas-microsoft-com:vml" Requires="v">
                <p:oleObj name="Clip" r:id="rId2" imgW="2139636" imgH="1665838" progId="MS_ClipArt_Gallery.5">
                  <p:embed/>
                </p:oleObj>
              </mc:Choice>
              <mc:Fallback>
                <p:oleObj name="Clip" r:id="rId2" imgW="2139636" imgH="1665838" progId="MS_ClipArt_Gallery.5">
                  <p:embed/>
                  <p:pic>
                    <p:nvPicPr>
                      <p:cNvPr id="64515"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057400"/>
                        <a:ext cx="4114800"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609600" y="1524000"/>
            <a:ext cx="7772400" cy="1143000"/>
          </a:xfrm>
        </p:spPr>
        <p:txBody>
          <a:bodyPr/>
          <a:lstStyle/>
          <a:p>
            <a:pPr>
              <a:defRPr/>
            </a:pPr>
            <a:r>
              <a:rPr lang="en-US" dirty="0"/>
              <a:t>Writing a paper is like climbing a mountain.  What small steps can you take to get started?</a:t>
            </a:r>
          </a:p>
        </p:txBody>
      </p:sp>
      <p:graphicFrame>
        <p:nvGraphicFramePr>
          <p:cNvPr id="6553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00930568"/>
              </p:ext>
            </p:extLst>
          </p:nvPr>
        </p:nvGraphicFramePr>
        <p:xfrm>
          <a:off x="2514600" y="3328987"/>
          <a:ext cx="3270250" cy="3529013"/>
        </p:xfrm>
        <a:graphic>
          <a:graphicData uri="http://schemas.openxmlformats.org/presentationml/2006/ole">
            <mc:AlternateContent xmlns:mc="http://schemas.openxmlformats.org/markup-compatibility/2006">
              <mc:Choice xmlns:v="urn:schemas-microsoft-com:vml" Requires="v">
                <p:oleObj name="Clip" r:id="rId2" imgW="549275" imgH="592455" progId="MS_ClipArt_Gallery.2">
                  <p:embed/>
                </p:oleObj>
              </mc:Choice>
              <mc:Fallback>
                <p:oleObj name="Clip" r:id="rId2" imgW="549275" imgH="592455" progId="MS_ClipArt_Gallery.2">
                  <p:embed/>
                  <p:pic>
                    <p:nvPicPr>
                      <p:cNvPr id="6553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328987"/>
                        <a:ext cx="3270250" cy="35290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a:defRPr/>
            </a:pPr>
            <a:r>
              <a:rPr lang="en-US"/>
              <a:t>Save Your Work</a:t>
            </a:r>
          </a:p>
        </p:txBody>
      </p:sp>
      <p:sp>
        <p:nvSpPr>
          <p:cNvPr id="166915" name="Rectangle 3"/>
          <p:cNvSpPr>
            <a:spLocks noGrp="1" noChangeArrowheads="1"/>
          </p:cNvSpPr>
          <p:nvPr>
            <p:ph type="body" idx="1"/>
          </p:nvPr>
        </p:nvSpPr>
        <p:spPr/>
        <p:txBody>
          <a:bodyPr/>
          <a:lstStyle/>
          <a:p>
            <a:pPr>
              <a:defRPr/>
            </a:pPr>
            <a:r>
              <a:rPr lang="en-US" dirty="0"/>
              <a:t>On your hard drive</a:t>
            </a:r>
          </a:p>
          <a:p>
            <a:pPr marL="0" indent="0">
              <a:buNone/>
              <a:defRPr/>
            </a:pPr>
            <a:endParaRPr lang="en-US" dirty="0"/>
          </a:p>
          <a:p>
            <a:pPr>
              <a:defRPr/>
            </a:pPr>
            <a:r>
              <a:rPr lang="en-US" dirty="0"/>
              <a:t>On a flash drive</a:t>
            </a:r>
          </a:p>
          <a:p>
            <a:pPr>
              <a:defRPr/>
            </a:pPr>
            <a:endParaRPr lang="en-US" dirty="0"/>
          </a:p>
          <a:p>
            <a:pPr>
              <a:defRPr/>
            </a:pPr>
            <a:r>
              <a:rPr lang="en-US" dirty="0"/>
              <a:t>A written copy</a:t>
            </a:r>
          </a:p>
        </p:txBody>
      </p:sp>
      <p:graphicFrame>
        <p:nvGraphicFramePr>
          <p:cNvPr id="66564"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914840478"/>
              </p:ext>
            </p:extLst>
          </p:nvPr>
        </p:nvGraphicFramePr>
        <p:xfrm>
          <a:off x="5638800" y="4481512"/>
          <a:ext cx="3625715" cy="2376488"/>
        </p:xfrm>
        <a:graphic>
          <a:graphicData uri="http://schemas.openxmlformats.org/presentationml/2006/ole">
            <mc:AlternateContent xmlns:mc="http://schemas.openxmlformats.org/markup-compatibility/2006">
              <mc:Choice xmlns:v="urn:schemas-microsoft-com:vml" Requires="v">
                <p:oleObj name="Clip" r:id="rId2" imgW="4579545" imgH="3002733" progId="MS_ClipArt_Gallery.2">
                  <p:embed/>
                </p:oleObj>
              </mc:Choice>
              <mc:Fallback>
                <p:oleObj name="Clip" r:id="rId2" imgW="4579545" imgH="3002733" progId="MS_ClipArt_Gallery.2">
                  <p:embed/>
                  <p:pic>
                    <p:nvPicPr>
                      <p:cNvPr id="66564"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481512"/>
                        <a:ext cx="3625715" cy="2376488"/>
                      </a:xfrm>
                      <a:prstGeom prst="rect">
                        <a:avLst/>
                      </a:prstGeom>
                      <a:noFill/>
                      <a:ln>
                        <a:noFill/>
                      </a:ln>
                      <a:effectLst/>
                    </p:spPr>
                  </p:pic>
                </p:oleObj>
              </mc:Fallback>
            </mc:AlternateContent>
          </a:graphicData>
        </a:graphic>
      </p:graphicFrame>
      <p:pic>
        <p:nvPicPr>
          <p:cNvPr id="5" name="Picture 4">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908326" y="1182565"/>
            <a:ext cx="1707028" cy="1140051"/>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579361" y="2322616"/>
            <a:ext cx="1048653" cy="104865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008213" y="4024312"/>
            <a:ext cx="1800225" cy="91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a:xfrm>
            <a:off x="762000" y="1447800"/>
            <a:ext cx="7416800" cy="508000"/>
          </a:xfrm>
        </p:spPr>
        <p:txBody>
          <a:bodyPr/>
          <a:lstStyle/>
          <a:p>
            <a:pPr>
              <a:defRPr/>
            </a:pPr>
            <a:r>
              <a:rPr lang="en-US" dirty="0"/>
              <a:t>The Introduction</a:t>
            </a:r>
          </a:p>
        </p:txBody>
      </p:sp>
      <p:sp>
        <p:nvSpPr>
          <p:cNvPr id="167939" name="Rectangle 3"/>
          <p:cNvSpPr>
            <a:spLocks noGrp="1" noChangeArrowheads="1"/>
          </p:cNvSpPr>
          <p:nvPr>
            <p:ph type="body" idx="1"/>
          </p:nvPr>
        </p:nvSpPr>
        <p:spPr>
          <a:xfrm>
            <a:off x="762000" y="2514600"/>
            <a:ext cx="7416800" cy="2935287"/>
          </a:xfrm>
        </p:spPr>
        <p:txBody>
          <a:bodyPr/>
          <a:lstStyle/>
          <a:p>
            <a:pPr>
              <a:defRPr/>
            </a:pPr>
            <a:r>
              <a:rPr lang="en-US" dirty="0"/>
              <a:t>Contains the thesis statement</a:t>
            </a:r>
          </a:p>
          <a:p>
            <a:pPr>
              <a:defRPr/>
            </a:pPr>
            <a:r>
              <a:rPr lang="en-US" dirty="0"/>
              <a:t>Foundation for the paper</a:t>
            </a:r>
          </a:p>
          <a:p>
            <a:pPr>
              <a:defRPr/>
            </a:pPr>
            <a:r>
              <a:rPr lang="en-US" dirty="0"/>
              <a:t>Contains interesting points that motivate the reader to read your paper</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685800" y="1981200"/>
            <a:ext cx="7416800" cy="508000"/>
          </a:xfrm>
        </p:spPr>
        <p:txBody>
          <a:bodyPr/>
          <a:lstStyle/>
          <a:p>
            <a:pPr>
              <a:defRPr/>
            </a:pPr>
            <a:r>
              <a:rPr lang="en-US" dirty="0"/>
              <a:t>The Body of the Paper</a:t>
            </a:r>
          </a:p>
        </p:txBody>
      </p:sp>
      <p:sp>
        <p:nvSpPr>
          <p:cNvPr id="168963" name="Rectangle 3"/>
          <p:cNvSpPr>
            <a:spLocks noGrp="1" noChangeArrowheads="1"/>
          </p:cNvSpPr>
          <p:nvPr>
            <p:ph type="body" idx="1"/>
          </p:nvPr>
        </p:nvSpPr>
        <p:spPr>
          <a:xfrm>
            <a:off x="533400" y="3124200"/>
            <a:ext cx="7416800" cy="2554287"/>
          </a:xfrm>
        </p:spPr>
        <p:txBody>
          <a:bodyPr/>
          <a:lstStyle/>
          <a:p>
            <a:pPr>
              <a:defRPr/>
            </a:pPr>
            <a:r>
              <a:rPr lang="en-US" dirty="0"/>
              <a:t>Good writing is clear thinking.</a:t>
            </a:r>
          </a:p>
          <a:p>
            <a:pPr>
              <a:defRPr/>
            </a:pPr>
            <a:r>
              <a:rPr lang="en-US" dirty="0"/>
              <a:t>Use plain and understandable language.</a:t>
            </a:r>
          </a:p>
          <a:p>
            <a:pPr>
              <a:defRPr/>
            </a:pPr>
            <a:r>
              <a:rPr lang="en-US" dirty="0"/>
              <a:t>Provide explanation and examples.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1143000"/>
            <a:ext cx="7416800" cy="508000"/>
          </a:xfrm>
        </p:spPr>
        <p:txBody>
          <a:bodyPr/>
          <a:lstStyle/>
          <a:p>
            <a:pPr>
              <a:defRPr/>
            </a:pPr>
            <a:r>
              <a:rPr lang="en-US" dirty="0"/>
              <a:t>Beware of Plagiarism</a:t>
            </a:r>
          </a:p>
        </p:txBody>
      </p:sp>
      <p:sp>
        <p:nvSpPr>
          <p:cNvPr id="169987" name="Rectangle 3"/>
          <p:cNvSpPr>
            <a:spLocks noGrp="1" noChangeArrowheads="1"/>
          </p:cNvSpPr>
          <p:nvPr>
            <p:ph type="body" idx="1"/>
          </p:nvPr>
        </p:nvSpPr>
        <p:spPr>
          <a:xfrm>
            <a:off x="609600" y="2057400"/>
            <a:ext cx="7416800" cy="4230687"/>
          </a:xfrm>
        </p:spPr>
        <p:txBody>
          <a:bodyPr/>
          <a:lstStyle/>
          <a:p>
            <a:pPr>
              <a:defRPr/>
            </a:pPr>
            <a:r>
              <a:rPr lang="en-US" dirty="0"/>
              <a:t>Copying the work of others without giving them credit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590800" y="3048000"/>
            <a:ext cx="2852530" cy="247377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457200" y="1219200"/>
            <a:ext cx="7416800" cy="508000"/>
          </a:xfrm>
        </p:spPr>
        <p:txBody>
          <a:bodyPr/>
          <a:lstStyle/>
          <a:p>
            <a:pPr>
              <a:defRPr/>
            </a:pPr>
            <a:r>
              <a:rPr lang="en-US" dirty="0"/>
              <a:t>Avoid Plagiarism by:</a:t>
            </a:r>
          </a:p>
        </p:txBody>
      </p:sp>
      <p:sp>
        <p:nvSpPr>
          <p:cNvPr id="171011" name="Rectangle 3"/>
          <p:cNvSpPr>
            <a:spLocks noGrp="1" noChangeArrowheads="1"/>
          </p:cNvSpPr>
          <p:nvPr>
            <p:ph type="body" idx="1"/>
          </p:nvPr>
        </p:nvSpPr>
        <p:spPr>
          <a:xfrm>
            <a:off x="609600" y="2209800"/>
            <a:ext cx="7416800" cy="3544887"/>
          </a:xfrm>
        </p:spPr>
        <p:txBody>
          <a:bodyPr/>
          <a:lstStyle/>
          <a:p>
            <a:pPr>
              <a:defRPr/>
            </a:pPr>
            <a:r>
              <a:rPr lang="en-US" dirty="0"/>
              <a:t>Using quotations and providing a reference</a:t>
            </a:r>
          </a:p>
          <a:p>
            <a:pPr>
              <a:defRPr/>
            </a:pPr>
            <a:r>
              <a:rPr lang="en-US" dirty="0"/>
              <a:t>Thinking about the main ideas and then looking away and writing them in your own words</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10200" y="4124978"/>
            <a:ext cx="1885993" cy="1635571"/>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pPr>
              <a:defRPr/>
            </a:pPr>
            <a:r>
              <a:rPr lang="en-US"/>
              <a:t>Write a Conclusion</a:t>
            </a:r>
          </a:p>
        </p:txBody>
      </p:sp>
      <p:sp>
        <p:nvSpPr>
          <p:cNvPr id="172035" name="Rectangle 3"/>
          <p:cNvSpPr>
            <a:spLocks noGrp="1" noChangeArrowheads="1"/>
          </p:cNvSpPr>
          <p:nvPr>
            <p:ph type="body" idx="1"/>
          </p:nvPr>
        </p:nvSpPr>
        <p:spPr/>
        <p:txBody>
          <a:bodyPr/>
          <a:lstStyle/>
          <a:p>
            <a:pPr>
              <a:defRPr/>
            </a:pPr>
            <a:r>
              <a:rPr lang="en-US"/>
              <a:t>Summarizes topics</a:t>
            </a:r>
          </a:p>
          <a:p>
            <a:pPr>
              <a:defRPr/>
            </a:pPr>
            <a:r>
              <a:rPr lang="en-US"/>
              <a:t>Answers question posed in the thesis statement</a:t>
            </a:r>
          </a:p>
          <a:p>
            <a:pPr>
              <a:defRPr/>
            </a:pPr>
            <a:r>
              <a:rPr lang="en-US"/>
              <a:t>Make it interesting and powerful</a:t>
            </a:r>
          </a:p>
        </p:txBody>
      </p:sp>
      <p:graphicFrame>
        <p:nvGraphicFramePr>
          <p:cNvPr id="71684" name="Object 5">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209053470"/>
              </p:ext>
            </p:extLst>
          </p:nvPr>
        </p:nvGraphicFramePr>
        <p:xfrm>
          <a:off x="3124200" y="4343400"/>
          <a:ext cx="2119313" cy="2209800"/>
        </p:xfrm>
        <a:graphic>
          <a:graphicData uri="http://schemas.openxmlformats.org/presentationml/2006/ole">
            <mc:AlternateContent xmlns:mc="http://schemas.openxmlformats.org/markup-compatibility/2006">
              <mc:Choice xmlns:v="urn:schemas-microsoft-com:vml" Requires="v">
                <p:oleObj name="Clip" r:id="rId2" imgW="1751990" imgH="1826057" progId="MS_ClipArt_Gallery.5">
                  <p:embed/>
                </p:oleObj>
              </mc:Choice>
              <mc:Fallback>
                <p:oleObj name="Clip" r:id="rId2" imgW="1751990" imgH="1826057" progId="MS_ClipArt_Gallery.5">
                  <p:embed/>
                  <p:pic>
                    <p:nvPicPr>
                      <p:cNvPr id="71684" name="Object 5">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4343400"/>
                        <a:ext cx="2119313"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0"/>
            <a:ext cx="7772400" cy="1143000"/>
          </a:xfrm>
        </p:spPr>
        <p:txBody>
          <a:bodyPr/>
          <a:lstStyle/>
          <a:p>
            <a:pPr>
              <a:defRPr/>
            </a:pPr>
            <a:r>
              <a:rPr lang="en-US" dirty="0"/>
              <a:t>Over 50% of what we hear is lost in the first 20 minutes to an hour.</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66800" y="3048000"/>
            <a:ext cx="2895470" cy="3405073"/>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00600" y="3200400"/>
            <a:ext cx="2644710" cy="2793708"/>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pPr>
              <a:defRPr/>
            </a:pPr>
            <a:r>
              <a:rPr lang="en-US"/>
              <a:t>Include References</a:t>
            </a:r>
          </a:p>
        </p:txBody>
      </p:sp>
      <p:sp>
        <p:nvSpPr>
          <p:cNvPr id="173059" name="Rectangle 3"/>
          <p:cNvSpPr>
            <a:spLocks noGrp="1" noChangeArrowheads="1"/>
          </p:cNvSpPr>
          <p:nvPr>
            <p:ph type="body" idx="1"/>
          </p:nvPr>
        </p:nvSpPr>
        <p:spPr/>
        <p:txBody>
          <a:bodyPr/>
          <a:lstStyle/>
          <a:p>
            <a:pPr>
              <a:defRPr/>
            </a:pPr>
            <a:r>
              <a:rPr lang="en-US"/>
              <a:t>Author</a:t>
            </a:r>
          </a:p>
          <a:p>
            <a:pPr>
              <a:defRPr/>
            </a:pPr>
            <a:r>
              <a:rPr lang="en-US"/>
              <a:t>Title of book</a:t>
            </a:r>
          </a:p>
          <a:p>
            <a:pPr>
              <a:defRPr/>
            </a:pPr>
            <a:r>
              <a:rPr lang="en-US"/>
              <a:t>Publisher of book</a:t>
            </a:r>
          </a:p>
          <a:p>
            <a:pPr>
              <a:defRPr/>
            </a:pPr>
            <a:r>
              <a:rPr lang="en-US"/>
              <a:t>City where the book was published</a:t>
            </a:r>
          </a:p>
          <a:p>
            <a:pPr>
              <a:defRPr/>
            </a:pPr>
            <a:r>
              <a:rPr lang="en-US"/>
              <a:t>The publication date </a:t>
            </a:r>
          </a:p>
          <a:p>
            <a:pPr>
              <a:defRPr/>
            </a:pPr>
            <a:r>
              <a:rPr lang="en-US"/>
              <a:t>The page number   </a:t>
            </a:r>
          </a:p>
        </p:txBody>
      </p:sp>
      <p:pic>
        <p:nvPicPr>
          <p:cNvPr id="5" name="Picture 4" descr="Bibliography"/>
          <p:cNvPicPr>
            <a:picLocks noChangeAspect="1"/>
          </p:cNvPicPr>
          <p:nvPr/>
        </p:nvPicPr>
        <p:blipFill>
          <a:blip r:embed="rId2"/>
          <a:stretch>
            <a:fillRect/>
          </a:stretch>
        </p:blipFill>
        <p:spPr>
          <a:xfrm>
            <a:off x="5486400" y="4724400"/>
            <a:ext cx="2714625" cy="790575"/>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381000" y="1143000"/>
            <a:ext cx="7416800" cy="508000"/>
          </a:xfrm>
        </p:spPr>
        <p:txBody>
          <a:bodyPr/>
          <a:lstStyle/>
          <a:p>
            <a:pPr>
              <a:defRPr/>
            </a:pPr>
            <a:r>
              <a:rPr lang="en-US" dirty="0"/>
              <a:t>Use an Appropriate Style</a:t>
            </a:r>
          </a:p>
        </p:txBody>
      </p:sp>
      <p:sp>
        <p:nvSpPr>
          <p:cNvPr id="174083" name="Rectangle 3"/>
          <p:cNvSpPr>
            <a:spLocks noGrp="1" noChangeArrowheads="1"/>
          </p:cNvSpPr>
          <p:nvPr>
            <p:ph type="body" idx="1"/>
          </p:nvPr>
        </p:nvSpPr>
        <p:spPr>
          <a:xfrm>
            <a:off x="533400" y="1981200"/>
            <a:ext cx="7416800" cy="3544887"/>
          </a:xfrm>
        </p:spPr>
        <p:txBody>
          <a:bodyPr/>
          <a:lstStyle/>
          <a:p>
            <a:pPr>
              <a:defRPr/>
            </a:pPr>
            <a:r>
              <a:rPr lang="en-US" dirty="0"/>
              <a:t>APA</a:t>
            </a:r>
          </a:p>
          <a:p>
            <a:pPr>
              <a:defRPr/>
            </a:pPr>
            <a:r>
              <a:rPr lang="en-US" dirty="0"/>
              <a:t>Chicago Style</a:t>
            </a:r>
          </a:p>
          <a:p>
            <a:pPr>
              <a:defRPr/>
            </a:pPr>
            <a:r>
              <a:rPr lang="en-US" dirty="0"/>
              <a:t>MLA</a:t>
            </a:r>
          </a:p>
        </p:txBody>
      </p:sp>
      <p:pic>
        <p:nvPicPr>
          <p:cNvPr id="5" name="Picture 4" descr="This is a photo of the front cover of the book on APA Style"/>
          <p:cNvPicPr>
            <a:picLocks noChangeAspect="1"/>
          </p:cNvPicPr>
          <p:nvPr/>
        </p:nvPicPr>
        <p:blipFill>
          <a:blip r:embed="rId2"/>
          <a:stretch>
            <a:fillRect/>
          </a:stretch>
        </p:blipFill>
        <p:spPr>
          <a:xfrm>
            <a:off x="838200" y="3753643"/>
            <a:ext cx="1687987" cy="2559804"/>
          </a:xfrm>
          <a:prstGeom prst="rect">
            <a:avLst/>
          </a:prstGeom>
        </p:spPr>
      </p:pic>
      <p:pic>
        <p:nvPicPr>
          <p:cNvPr id="6" name="Picture 5" descr="This is a photo of the front cover of the book on the Chicago Style"/>
          <p:cNvPicPr>
            <a:picLocks noChangeAspect="1"/>
          </p:cNvPicPr>
          <p:nvPr/>
        </p:nvPicPr>
        <p:blipFill>
          <a:blip r:embed="rId3"/>
          <a:stretch>
            <a:fillRect/>
          </a:stretch>
        </p:blipFill>
        <p:spPr>
          <a:xfrm>
            <a:off x="3370262" y="3744178"/>
            <a:ext cx="1743075" cy="2619375"/>
          </a:xfrm>
          <a:prstGeom prst="rect">
            <a:avLst/>
          </a:prstGeom>
        </p:spPr>
      </p:pic>
      <p:pic>
        <p:nvPicPr>
          <p:cNvPr id="7" name="Picture 6" descr="This is a photo of the front cover of the MLA Handbook "/>
          <p:cNvPicPr>
            <a:picLocks noChangeAspect="1"/>
          </p:cNvPicPr>
          <p:nvPr/>
        </p:nvPicPr>
        <p:blipFill>
          <a:blip r:embed="rId4"/>
          <a:stretch>
            <a:fillRect/>
          </a:stretch>
        </p:blipFill>
        <p:spPr>
          <a:xfrm>
            <a:off x="5957412" y="3719095"/>
            <a:ext cx="1787652" cy="26289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533400" y="2057400"/>
            <a:ext cx="7772400" cy="1143000"/>
          </a:xfrm>
        </p:spPr>
        <p:txBody>
          <a:bodyPr/>
          <a:lstStyle/>
          <a:p>
            <a:pPr>
              <a:defRPr/>
            </a:pPr>
            <a:r>
              <a:rPr lang="en-US" dirty="0"/>
              <a:t>Example of APA Style:</a:t>
            </a:r>
            <a:br>
              <a:rPr lang="en-US" dirty="0"/>
            </a:br>
            <a:br>
              <a:rPr lang="en-US" dirty="0"/>
            </a:br>
            <a:r>
              <a:rPr lang="en-US" dirty="0"/>
              <a:t>Fralick, M.  </a:t>
            </a:r>
            <a:r>
              <a:rPr lang="en-US" i="1" dirty="0"/>
              <a:t>College and career success, ninth ed.,  </a:t>
            </a:r>
            <a:r>
              <a:rPr lang="en-US" dirty="0"/>
              <a:t>Dubuque: Kendall/Hunt Publishing Company, 2021, p. 99.</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762000" y="1371600"/>
            <a:ext cx="7772400" cy="1143000"/>
          </a:xfrm>
        </p:spPr>
        <p:txBody>
          <a:bodyPr/>
          <a:lstStyle/>
          <a:p>
            <a:pPr>
              <a:defRPr/>
            </a:pPr>
            <a:r>
              <a:rPr lang="en-US" dirty="0"/>
              <a:t>Write your first draft and put it away for awhile.  Why?</a:t>
            </a:r>
          </a:p>
        </p:txBody>
      </p:sp>
      <p:graphicFrame>
        <p:nvGraphicFramePr>
          <p:cNvPr id="75779" name="Object 3">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826384355"/>
              </p:ext>
            </p:extLst>
          </p:nvPr>
        </p:nvGraphicFramePr>
        <p:xfrm>
          <a:off x="2971800" y="3048000"/>
          <a:ext cx="3081338" cy="3148013"/>
        </p:xfrm>
        <a:graphic>
          <a:graphicData uri="http://schemas.openxmlformats.org/presentationml/2006/ole">
            <mc:AlternateContent xmlns:mc="http://schemas.openxmlformats.org/markup-compatibility/2006">
              <mc:Choice xmlns:v="urn:schemas-microsoft-com:vml" Requires="v">
                <p:oleObj name="Clip" r:id="rId2" imgW="4579545" imgH="4677624" progId="MS_ClipArt_Gallery.2">
                  <p:embed/>
                </p:oleObj>
              </mc:Choice>
              <mc:Fallback>
                <p:oleObj name="Clip" r:id="rId2" imgW="4579545" imgH="4677624" progId="MS_ClipArt_Gallery.2">
                  <p:embed/>
                  <p:pic>
                    <p:nvPicPr>
                      <p:cNvPr id="75779" name="Object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3048000"/>
                        <a:ext cx="3081338" cy="3148013"/>
                      </a:xfrm>
                      <a:prstGeom prst="rect">
                        <a:avLst/>
                      </a:prstGeom>
                      <a:solidFill>
                        <a:srgbClr val="FFFF66"/>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457200" y="1447800"/>
            <a:ext cx="7416800" cy="508000"/>
          </a:xfrm>
        </p:spPr>
        <p:txBody>
          <a:bodyPr/>
          <a:lstStyle/>
          <a:p>
            <a:pPr>
              <a:defRPr/>
            </a:pPr>
            <a:r>
              <a:rPr lang="en-US" sz="5400" dirty="0">
                <a:solidFill>
                  <a:srgbClr val="C00000"/>
                </a:solidFill>
              </a:rPr>
              <a:t>E</a:t>
            </a:r>
            <a:r>
              <a:rPr lang="en-US" dirty="0"/>
              <a:t>dit and </a:t>
            </a:r>
            <a:r>
              <a:rPr lang="en-US" sz="5400" b="1" dirty="0">
                <a:solidFill>
                  <a:srgbClr val="C00000"/>
                </a:solidFill>
              </a:rPr>
              <a:t>R</a:t>
            </a:r>
            <a:r>
              <a:rPr lang="en-US" dirty="0"/>
              <a:t>evise</a:t>
            </a:r>
          </a:p>
        </p:txBody>
      </p:sp>
      <p:sp>
        <p:nvSpPr>
          <p:cNvPr id="177155" name="Rectangle 3"/>
          <p:cNvSpPr>
            <a:spLocks noGrp="1" noChangeArrowheads="1"/>
          </p:cNvSpPr>
          <p:nvPr>
            <p:ph type="body" idx="1"/>
          </p:nvPr>
        </p:nvSpPr>
        <p:spPr>
          <a:xfrm>
            <a:off x="533400" y="2590800"/>
            <a:ext cx="7416800" cy="3163887"/>
          </a:xfrm>
        </p:spPr>
        <p:txBody>
          <a:bodyPr/>
          <a:lstStyle/>
          <a:p>
            <a:pPr>
              <a:defRPr/>
            </a:pPr>
            <a:r>
              <a:rPr lang="en-US" dirty="0"/>
              <a:t>Read it.  Does it make sense?</a:t>
            </a:r>
          </a:p>
          <a:p>
            <a:pPr>
              <a:defRPr/>
            </a:pPr>
            <a:r>
              <a:rPr lang="en-US" dirty="0"/>
              <a:t>Check grammar and spelling.</a:t>
            </a:r>
          </a:p>
          <a:p>
            <a:pPr>
              <a:defRPr/>
            </a:pPr>
            <a:r>
              <a:rPr lang="en-US" dirty="0"/>
              <a:t>Be courageous and select the best.  </a:t>
            </a:r>
          </a:p>
          <a:p>
            <a:pPr>
              <a:defRPr/>
            </a:pPr>
            <a:r>
              <a:rPr lang="en-US" dirty="0"/>
              <a:t>Check for biased language.</a:t>
            </a:r>
          </a:p>
          <a:p>
            <a:pPr>
              <a:defRPr/>
            </a:pPr>
            <a:endParaRPr lang="en-US" dirty="0"/>
          </a:p>
        </p:txBody>
      </p:sp>
      <p:pic>
        <p:nvPicPr>
          <p:cNvPr id="4" name="Picture 3" descr="Revising, Editing, and Proofreading"/>
          <p:cNvPicPr>
            <a:picLocks noChangeAspect="1"/>
          </p:cNvPicPr>
          <p:nvPr/>
        </p:nvPicPr>
        <p:blipFill>
          <a:blip r:embed="rId2"/>
          <a:stretch>
            <a:fillRect/>
          </a:stretch>
        </p:blipFill>
        <p:spPr>
          <a:xfrm>
            <a:off x="4697162" y="5289140"/>
            <a:ext cx="3002181" cy="1340259"/>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457200" y="1371600"/>
            <a:ext cx="7416800" cy="508000"/>
          </a:xfrm>
        </p:spPr>
        <p:txBody>
          <a:bodyPr/>
          <a:lstStyle/>
          <a:p>
            <a:pPr>
              <a:defRPr/>
            </a:pPr>
            <a:r>
              <a:rPr lang="en-US" dirty="0"/>
              <a:t>Biased Language Examples</a:t>
            </a:r>
          </a:p>
        </p:txBody>
      </p:sp>
      <p:sp>
        <p:nvSpPr>
          <p:cNvPr id="178179" name="Rectangle 3"/>
          <p:cNvSpPr>
            <a:spLocks noGrp="1" noChangeArrowheads="1"/>
          </p:cNvSpPr>
          <p:nvPr>
            <p:ph type="body" sz="half" idx="1"/>
          </p:nvPr>
        </p:nvSpPr>
        <p:spPr>
          <a:xfrm>
            <a:off x="762000" y="2514600"/>
            <a:ext cx="3810000" cy="3429000"/>
          </a:xfrm>
        </p:spPr>
        <p:txBody>
          <a:bodyPr/>
          <a:lstStyle/>
          <a:p>
            <a:pPr>
              <a:defRPr/>
            </a:pPr>
            <a:r>
              <a:rPr lang="en-US" b="1" dirty="0"/>
              <a:t>Policeman</a:t>
            </a:r>
          </a:p>
          <a:p>
            <a:pPr>
              <a:defRPr/>
            </a:pPr>
            <a:r>
              <a:rPr lang="en-US" b="1" dirty="0"/>
              <a:t>Chairman</a:t>
            </a:r>
          </a:p>
          <a:p>
            <a:pPr>
              <a:defRPr/>
            </a:pPr>
            <a:r>
              <a:rPr lang="en-US" b="1" dirty="0"/>
              <a:t>Fireman</a:t>
            </a:r>
          </a:p>
          <a:p>
            <a:pPr>
              <a:defRPr/>
            </a:pPr>
            <a:r>
              <a:rPr lang="en-US" b="1" dirty="0"/>
              <a:t>Mailman</a:t>
            </a:r>
          </a:p>
          <a:p>
            <a:pPr>
              <a:defRPr/>
            </a:pPr>
            <a:r>
              <a:rPr lang="en-US" b="1" dirty="0"/>
              <a:t>Mankind</a:t>
            </a:r>
          </a:p>
          <a:p>
            <a:pPr>
              <a:defRPr/>
            </a:pPr>
            <a:r>
              <a:rPr lang="en-US" b="1" dirty="0"/>
              <a:t>Lady</a:t>
            </a:r>
          </a:p>
        </p:txBody>
      </p:sp>
      <p:sp>
        <p:nvSpPr>
          <p:cNvPr id="178180" name="Rectangle 4"/>
          <p:cNvSpPr>
            <a:spLocks noGrp="1" noChangeArrowheads="1"/>
          </p:cNvSpPr>
          <p:nvPr>
            <p:ph type="body" sz="half" idx="2"/>
          </p:nvPr>
        </p:nvSpPr>
        <p:spPr>
          <a:xfrm>
            <a:off x="4568190" y="2727960"/>
            <a:ext cx="3810000" cy="3200400"/>
          </a:xfrm>
        </p:spPr>
        <p:txBody>
          <a:bodyPr/>
          <a:lstStyle/>
          <a:p>
            <a:pPr>
              <a:lnSpc>
                <a:spcPct val="90000"/>
              </a:lnSpc>
              <a:defRPr/>
            </a:pPr>
            <a:r>
              <a:rPr lang="en-US" b="1" dirty="0"/>
              <a:t>Police Officer</a:t>
            </a:r>
          </a:p>
          <a:p>
            <a:pPr>
              <a:lnSpc>
                <a:spcPct val="90000"/>
              </a:lnSpc>
              <a:defRPr/>
            </a:pPr>
            <a:r>
              <a:rPr lang="en-US" b="1" dirty="0"/>
              <a:t>Chair</a:t>
            </a:r>
          </a:p>
          <a:p>
            <a:pPr>
              <a:lnSpc>
                <a:spcPct val="90000"/>
              </a:lnSpc>
              <a:defRPr/>
            </a:pPr>
            <a:r>
              <a:rPr lang="en-US" b="1" dirty="0"/>
              <a:t>Fire Fighter</a:t>
            </a:r>
          </a:p>
          <a:p>
            <a:pPr>
              <a:lnSpc>
                <a:spcPct val="90000"/>
              </a:lnSpc>
              <a:defRPr/>
            </a:pPr>
            <a:r>
              <a:rPr lang="en-US" b="1" dirty="0"/>
              <a:t>Mail Carrier</a:t>
            </a:r>
          </a:p>
          <a:p>
            <a:pPr>
              <a:lnSpc>
                <a:spcPct val="90000"/>
              </a:lnSpc>
              <a:defRPr/>
            </a:pPr>
            <a:r>
              <a:rPr lang="en-US" b="1" dirty="0"/>
              <a:t>Humanity</a:t>
            </a:r>
          </a:p>
          <a:p>
            <a:pPr>
              <a:lnSpc>
                <a:spcPct val="90000"/>
              </a:lnSpc>
              <a:defRPr/>
            </a:pPr>
            <a:r>
              <a:rPr lang="en-US" b="1" dirty="0"/>
              <a:t>Woman</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732692" y="1600200"/>
            <a:ext cx="7416800" cy="508000"/>
          </a:xfrm>
        </p:spPr>
        <p:txBody>
          <a:bodyPr/>
          <a:lstStyle/>
          <a:p>
            <a:pPr>
              <a:defRPr/>
            </a:pPr>
            <a:r>
              <a:rPr lang="en-US" dirty="0"/>
              <a:t>Prepare the Final Copy</a:t>
            </a:r>
          </a:p>
        </p:txBody>
      </p:sp>
      <p:sp>
        <p:nvSpPr>
          <p:cNvPr id="179203" name="Rectangle 3"/>
          <p:cNvSpPr>
            <a:spLocks noGrp="1" noChangeArrowheads="1"/>
          </p:cNvSpPr>
          <p:nvPr>
            <p:ph type="body" idx="1"/>
          </p:nvPr>
        </p:nvSpPr>
        <p:spPr>
          <a:xfrm>
            <a:off x="762000" y="2667000"/>
            <a:ext cx="7416800" cy="3697287"/>
          </a:xfrm>
        </p:spPr>
        <p:txBody>
          <a:bodyPr/>
          <a:lstStyle/>
          <a:p>
            <a:pPr>
              <a:defRPr/>
            </a:pPr>
            <a:r>
              <a:rPr lang="en-US" dirty="0"/>
              <a:t>Double space</a:t>
            </a:r>
          </a:p>
          <a:p>
            <a:pPr>
              <a:defRPr/>
            </a:pPr>
            <a:r>
              <a:rPr lang="en-US" dirty="0"/>
              <a:t>Font of 10 or l2</a:t>
            </a:r>
          </a:p>
          <a:p>
            <a:pPr>
              <a:defRPr/>
            </a:pPr>
            <a:r>
              <a:rPr lang="en-US" dirty="0"/>
              <a:t>One inch margins on sides</a:t>
            </a:r>
          </a:p>
          <a:p>
            <a:pPr>
              <a:defRPr/>
            </a:pPr>
            <a:r>
              <a:rPr lang="en-US" dirty="0"/>
              <a:t>Three inch top margin on first page</a:t>
            </a:r>
          </a:p>
          <a:p>
            <a:pPr>
              <a:defRPr/>
            </a:pPr>
            <a:r>
              <a:rPr lang="en-US" dirty="0"/>
              <a:t>Don’t forget Bibliography or Works Cited</a:t>
            </a:r>
          </a:p>
          <a:p>
            <a:pPr>
              <a:defRPr/>
            </a:pPr>
            <a:r>
              <a:rPr lang="en-US" dirty="0"/>
              <a:t>Number your pages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81000" y="1295400"/>
            <a:ext cx="7416800" cy="508000"/>
          </a:xfrm>
        </p:spPr>
        <p:txBody>
          <a:bodyPr/>
          <a:lstStyle/>
          <a:p>
            <a:pPr>
              <a:defRPr/>
            </a:pPr>
            <a:r>
              <a:rPr lang="en-US"/>
              <a:t>The Bibliography or Works Cited</a:t>
            </a:r>
          </a:p>
        </p:txBody>
      </p:sp>
      <p:sp>
        <p:nvSpPr>
          <p:cNvPr id="180227" name="Rectangle 3"/>
          <p:cNvSpPr>
            <a:spLocks noGrp="1" noChangeArrowheads="1"/>
          </p:cNvSpPr>
          <p:nvPr>
            <p:ph type="body" idx="1"/>
          </p:nvPr>
        </p:nvSpPr>
        <p:spPr>
          <a:xfrm>
            <a:off x="609600" y="2209800"/>
            <a:ext cx="7416800" cy="3773487"/>
          </a:xfrm>
        </p:spPr>
        <p:txBody>
          <a:bodyPr/>
          <a:lstStyle/>
          <a:p>
            <a:pPr>
              <a:defRPr/>
            </a:pPr>
            <a:r>
              <a:rPr lang="en-US"/>
              <a:t>Title of Publication</a:t>
            </a:r>
          </a:p>
          <a:p>
            <a:pPr>
              <a:defRPr/>
            </a:pPr>
            <a:r>
              <a:rPr lang="en-US"/>
              <a:t>Author</a:t>
            </a:r>
          </a:p>
          <a:p>
            <a:pPr>
              <a:defRPr/>
            </a:pPr>
            <a:r>
              <a:rPr lang="en-US"/>
              <a:t>Publisher</a:t>
            </a:r>
          </a:p>
          <a:p>
            <a:pPr>
              <a:defRPr/>
            </a:pPr>
            <a:r>
              <a:rPr lang="en-US"/>
              <a:t>Date</a:t>
            </a:r>
          </a:p>
          <a:p>
            <a:pPr>
              <a:defRPr/>
            </a:pPr>
            <a:r>
              <a:rPr lang="en-US"/>
              <a:t>Page number</a:t>
            </a:r>
          </a:p>
          <a:p>
            <a:pPr>
              <a:defRPr/>
            </a:pPr>
            <a:r>
              <a:rPr lang="en-US"/>
              <a:t>See text for sample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7416800" cy="508000"/>
          </a:xfrm>
        </p:spPr>
        <p:txBody>
          <a:bodyPr/>
          <a:lstStyle/>
          <a:p>
            <a:r>
              <a:rPr lang="en-US" dirty="0"/>
              <a:t>Term Paper Exercise</a:t>
            </a:r>
          </a:p>
        </p:txBody>
      </p:sp>
      <p:sp>
        <p:nvSpPr>
          <p:cNvPr id="3" name="Content Placeholder 2"/>
          <p:cNvSpPr>
            <a:spLocks noGrp="1"/>
          </p:cNvSpPr>
          <p:nvPr>
            <p:ph idx="1"/>
          </p:nvPr>
        </p:nvSpPr>
        <p:spPr>
          <a:xfrm>
            <a:off x="609600" y="2514600"/>
            <a:ext cx="7416800" cy="3011487"/>
          </a:xfrm>
        </p:spPr>
        <p:txBody>
          <a:bodyPr/>
          <a:lstStyle/>
          <a:p>
            <a:pPr marL="0" indent="0">
              <a:buNone/>
            </a:pPr>
            <a:r>
              <a:rPr lang="en-US" dirty="0"/>
              <a:t>I am assigning a term paper that is due in eight weeks.  You have to read 4 books, 3 magazines, and view one film.  Please give me a detailed plan of how you will complete this assignment using the POWER strategy explained in the chapter. </a:t>
            </a:r>
          </a:p>
        </p:txBody>
      </p:sp>
    </p:spTree>
    <p:extLst>
      <p:ext uri="{BB962C8B-B14F-4D97-AF65-F5344CB8AC3E}">
        <p14:creationId xmlns:p14="http://schemas.microsoft.com/office/powerpoint/2010/main" val="3676541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304800" y="1066800"/>
            <a:ext cx="7416800" cy="508000"/>
          </a:xfrm>
        </p:spPr>
        <p:txBody>
          <a:bodyPr/>
          <a:lstStyle/>
          <a:p>
            <a:pPr>
              <a:defRPr/>
            </a:pPr>
            <a:r>
              <a:rPr lang="en-US"/>
              <a:t>Making An Oral Presentation</a:t>
            </a:r>
          </a:p>
        </p:txBody>
      </p:sp>
      <p:pic>
        <p:nvPicPr>
          <p:cNvPr id="80899" name="Picture 1" descr="Photo of a confident person giving a speech"/>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905000"/>
            <a:ext cx="6459538"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students taking not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667000"/>
            <a:ext cx="5410200" cy="3606800"/>
          </a:xfrm>
          <a:prstGeom prst="rect">
            <a:avLst/>
          </a:prstGeom>
        </p:spPr>
      </p:pic>
      <p:sp>
        <p:nvSpPr>
          <p:cNvPr id="2" name="Title 1">
            <a:extLst>
              <a:ext uri="{FF2B5EF4-FFF2-40B4-BE49-F238E27FC236}">
                <a16:creationId xmlns:a16="http://schemas.microsoft.com/office/drawing/2014/main" id="{D41A5BC9-5CE0-4AA1-8070-C35A26E3FF7F}"/>
              </a:ext>
            </a:extLst>
          </p:cNvPr>
          <p:cNvSpPr>
            <a:spLocks noGrp="1"/>
          </p:cNvSpPr>
          <p:nvPr>
            <p:ph type="title" idx="4294967295"/>
          </p:nvPr>
        </p:nvSpPr>
        <p:spPr>
          <a:xfrm>
            <a:off x="304800" y="1410222"/>
            <a:ext cx="7416800" cy="508000"/>
          </a:xfrm>
        </p:spPr>
        <p:txBody>
          <a:bodyPr/>
          <a:lstStyle/>
          <a:p>
            <a:r>
              <a:rPr lang="en-US" dirty="0"/>
              <a:t>If your mind wanders, you can be here now by taking notes.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3276600" y="1511300"/>
            <a:ext cx="2209800" cy="508000"/>
          </a:xfrm>
        </p:spPr>
        <p:txBody>
          <a:bodyPr/>
          <a:lstStyle/>
          <a:p>
            <a:pPr>
              <a:defRPr/>
            </a:pPr>
            <a:r>
              <a:rPr lang="en-US" dirty="0"/>
              <a:t>Relax!</a:t>
            </a:r>
          </a:p>
        </p:txBody>
      </p:sp>
      <p:pic>
        <p:nvPicPr>
          <p:cNvPr id="2" name="Picture 1" descr="Photo of a relaxed person giving a speech"/>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2057400"/>
            <a:ext cx="5867400" cy="3909979"/>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04800" y="1295400"/>
            <a:ext cx="7416800" cy="508000"/>
          </a:xfrm>
        </p:spPr>
        <p:txBody>
          <a:bodyPr/>
          <a:lstStyle/>
          <a:p>
            <a:pPr>
              <a:defRPr/>
            </a:pPr>
            <a:r>
              <a:rPr lang="en-US" dirty="0"/>
              <a:t>Some Relaxation Techniques</a:t>
            </a:r>
          </a:p>
        </p:txBody>
      </p:sp>
      <p:sp>
        <p:nvSpPr>
          <p:cNvPr id="183299" name="Rectangle 3"/>
          <p:cNvSpPr>
            <a:spLocks noGrp="1" noChangeArrowheads="1"/>
          </p:cNvSpPr>
          <p:nvPr>
            <p:ph type="body" idx="1"/>
          </p:nvPr>
        </p:nvSpPr>
        <p:spPr>
          <a:xfrm>
            <a:off x="533400" y="2286000"/>
            <a:ext cx="7416800" cy="2859087"/>
          </a:xfrm>
        </p:spPr>
        <p:txBody>
          <a:bodyPr/>
          <a:lstStyle/>
          <a:p>
            <a:pPr>
              <a:defRPr/>
            </a:pPr>
            <a:r>
              <a:rPr lang="en-US" dirty="0"/>
              <a:t>Admit you are anxious.</a:t>
            </a:r>
          </a:p>
          <a:p>
            <a:pPr>
              <a:defRPr/>
            </a:pPr>
            <a:r>
              <a:rPr lang="en-US" dirty="0"/>
              <a:t>You do not have to be perfect.</a:t>
            </a:r>
          </a:p>
          <a:p>
            <a:pPr>
              <a:defRPr/>
            </a:pPr>
            <a:r>
              <a:rPr lang="en-US" dirty="0"/>
              <a:t>Take deep breaths and focus on your breathing.</a:t>
            </a:r>
          </a:p>
          <a:p>
            <a:pPr>
              <a:defRPr/>
            </a:pPr>
            <a:r>
              <a:rPr lang="en-US" dirty="0"/>
              <a:t>Use positive self-talk.</a:t>
            </a:r>
          </a:p>
          <a:p>
            <a:pPr>
              <a:defRPr/>
            </a:pPr>
            <a:endParaRPr lang="en-US" dirty="0"/>
          </a:p>
        </p:txBody>
      </p:sp>
      <p:pic>
        <p:nvPicPr>
          <p:cNvPr id="4" name="Picture 3" descr="Relax, breathe, and smile"/>
          <p:cNvPicPr>
            <a:picLocks noChangeAspect="1"/>
          </p:cNvPicPr>
          <p:nvPr/>
        </p:nvPicPr>
        <p:blipFill>
          <a:blip r:embed="rId2"/>
          <a:stretch>
            <a:fillRect/>
          </a:stretch>
        </p:blipFill>
        <p:spPr>
          <a:xfrm>
            <a:off x="4724400" y="3886200"/>
            <a:ext cx="4286250" cy="2857500"/>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381000" y="1066800"/>
            <a:ext cx="7416800" cy="508000"/>
          </a:xfrm>
        </p:spPr>
        <p:txBody>
          <a:bodyPr/>
          <a:lstStyle/>
          <a:p>
            <a:pPr>
              <a:defRPr/>
            </a:pPr>
            <a:r>
              <a:rPr lang="en-US" dirty="0"/>
              <a:t>Parts of a Speech</a:t>
            </a:r>
          </a:p>
        </p:txBody>
      </p:sp>
      <p:sp>
        <p:nvSpPr>
          <p:cNvPr id="184323" name="Rectangle 3"/>
          <p:cNvSpPr>
            <a:spLocks noGrp="1" noChangeArrowheads="1"/>
          </p:cNvSpPr>
          <p:nvPr>
            <p:ph type="body" idx="1"/>
          </p:nvPr>
        </p:nvSpPr>
        <p:spPr>
          <a:xfrm>
            <a:off x="533400" y="1752600"/>
            <a:ext cx="7416800" cy="4535487"/>
          </a:xfrm>
        </p:spPr>
        <p:txBody>
          <a:bodyPr/>
          <a:lstStyle/>
          <a:p>
            <a:pPr>
              <a:defRPr/>
            </a:pPr>
            <a:r>
              <a:rPr lang="en-US" dirty="0"/>
              <a:t>The Introduction</a:t>
            </a:r>
          </a:p>
          <a:p>
            <a:pPr>
              <a:defRPr/>
            </a:pPr>
            <a:r>
              <a:rPr lang="en-US" dirty="0"/>
              <a:t>The Main Body</a:t>
            </a:r>
          </a:p>
          <a:p>
            <a:pPr>
              <a:defRPr/>
            </a:pPr>
            <a:r>
              <a:rPr lang="en-US" dirty="0"/>
              <a:t>The Conclusion </a:t>
            </a:r>
          </a:p>
        </p:txBody>
      </p:sp>
      <p:graphicFrame>
        <p:nvGraphicFramePr>
          <p:cNvPr id="83972"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3823876103"/>
              </p:ext>
            </p:extLst>
          </p:nvPr>
        </p:nvGraphicFramePr>
        <p:xfrm>
          <a:off x="4724400" y="2209800"/>
          <a:ext cx="3240088" cy="3276600"/>
        </p:xfrm>
        <a:graphic>
          <a:graphicData uri="http://schemas.openxmlformats.org/presentationml/2006/ole">
            <mc:AlternateContent xmlns:mc="http://schemas.openxmlformats.org/markup-compatibility/2006">
              <mc:Choice xmlns:v="urn:schemas-microsoft-com:vml" Requires="v">
                <p:oleObj name="Clip" r:id="rId2" imgW="1866290" imgH="1887322" progId="MS_ClipArt_Gallery.2">
                  <p:embed/>
                </p:oleObj>
              </mc:Choice>
              <mc:Fallback>
                <p:oleObj name="Clip" r:id="rId2" imgW="1866290" imgH="1887322" progId="MS_ClipArt_Gallery.2">
                  <p:embed/>
                  <p:pic>
                    <p:nvPicPr>
                      <p:cNvPr id="83972" name="Object 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9800"/>
                        <a:ext cx="3240088" cy="327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defRPr/>
            </a:pPr>
            <a:r>
              <a:rPr lang="en-US"/>
              <a:t>Making a Speech</a:t>
            </a:r>
          </a:p>
        </p:txBody>
      </p:sp>
      <p:sp>
        <p:nvSpPr>
          <p:cNvPr id="185347" name="Rectangle 3"/>
          <p:cNvSpPr>
            <a:spLocks noGrp="1" noChangeArrowheads="1"/>
          </p:cNvSpPr>
          <p:nvPr>
            <p:ph type="body" idx="1"/>
          </p:nvPr>
        </p:nvSpPr>
        <p:spPr/>
        <p:txBody>
          <a:bodyPr/>
          <a:lstStyle/>
          <a:p>
            <a:pPr>
              <a:lnSpc>
                <a:spcPct val="90000"/>
              </a:lnSpc>
              <a:defRPr/>
            </a:pPr>
            <a:r>
              <a:rPr lang="en-US"/>
              <a:t>Practice your speech until you feel comfortable.</a:t>
            </a:r>
          </a:p>
          <a:p>
            <a:pPr>
              <a:lnSpc>
                <a:spcPct val="90000"/>
              </a:lnSpc>
              <a:defRPr/>
            </a:pPr>
            <a:r>
              <a:rPr lang="en-US"/>
              <a:t>Review the set-up.</a:t>
            </a:r>
          </a:p>
          <a:p>
            <a:pPr>
              <a:lnSpc>
                <a:spcPct val="90000"/>
              </a:lnSpc>
              <a:defRPr/>
            </a:pPr>
            <a:r>
              <a:rPr lang="en-US"/>
              <a:t>Deliver the speech.</a:t>
            </a:r>
          </a:p>
          <a:p>
            <a:pPr lvl="1">
              <a:lnSpc>
                <a:spcPct val="90000"/>
              </a:lnSpc>
              <a:defRPr/>
            </a:pPr>
            <a:r>
              <a:rPr lang="en-US"/>
              <a:t>Dress appropriately and comfortably.</a:t>
            </a:r>
          </a:p>
          <a:p>
            <a:pPr lvl="1">
              <a:lnSpc>
                <a:spcPct val="90000"/>
              </a:lnSpc>
              <a:defRPr/>
            </a:pPr>
            <a:r>
              <a:rPr lang="en-US"/>
              <a:t>Remember to smile and make eye contact.</a:t>
            </a:r>
          </a:p>
          <a:p>
            <a:pPr lvl="1">
              <a:lnSpc>
                <a:spcPct val="90000"/>
              </a:lnSpc>
              <a:defRPr/>
            </a:pPr>
            <a:r>
              <a:rPr lang="en-US"/>
              <a:t>Don’t forget your sense of humor.  </a:t>
            </a:r>
          </a:p>
          <a:p>
            <a:pPr>
              <a:lnSpc>
                <a:spcPct val="90000"/>
              </a:lnSpc>
              <a:defRPr/>
            </a:pPr>
            <a:endParaRPr lang="en-US"/>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Make a Speech</a:t>
            </a:r>
          </a:p>
        </p:txBody>
      </p:sp>
      <p:sp>
        <p:nvSpPr>
          <p:cNvPr id="3" name="Content Placeholder 2"/>
          <p:cNvSpPr>
            <a:spLocks noGrp="1"/>
          </p:cNvSpPr>
          <p:nvPr>
            <p:ph idx="1"/>
          </p:nvPr>
        </p:nvSpPr>
        <p:spPr/>
        <p:txBody>
          <a:bodyPr/>
          <a:lstStyle/>
          <a:p>
            <a:pPr marL="0" indent="0">
              <a:buNone/>
            </a:pPr>
            <a:r>
              <a:rPr lang="en-US" dirty="0"/>
              <a:t>Take an item out of your purse or wallet.  Make a 30 second speech about that item.  </a:t>
            </a:r>
          </a:p>
          <a:p>
            <a:pPr marL="0" indent="0">
              <a:buNone/>
            </a:pPr>
            <a:r>
              <a:rPr lang="en-US" dirty="0"/>
              <a:t>(No cell phone, keys, or credit cards)</a:t>
            </a:r>
          </a:p>
          <a:p>
            <a:pPr marL="0" indent="0">
              <a:buNone/>
            </a:pPr>
            <a:endParaRPr lang="en-US" dirty="0"/>
          </a:p>
          <a:p>
            <a:pPr marL="0" indent="0">
              <a:buNone/>
            </a:pPr>
            <a:r>
              <a:rPr lang="en-US" dirty="0"/>
              <a:t>Include: Intro</a:t>
            </a:r>
          </a:p>
          <a:p>
            <a:pPr marL="0" indent="0">
              <a:buNone/>
            </a:pPr>
            <a:r>
              <a:rPr lang="en-US" dirty="0"/>
              <a:t>              Body</a:t>
            </a:r>
          </a:p>
          <a:p>
            <a:pPr marL="0" indent="0">
              <a:buNone/>
            </a:pPr>
            <a:r>
              <a:rPr lang="en-US" dirty="0"/>
              <a:t>	     Conclusion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648200" y="3352800"/>
            <a:ext cx="2618755" cy="2607116"/>
          </a:xfrm>
          <a:prstGeom prst="rect">
            <a:avLst/>
          </a:prstGeom>
        </p:spPr>
      </p:pic>
    </p:spTree>
    <p:extLst>
      <p:ext uri="{BB962C8B-B14F-4D97-AF65-F5344CB8AC3E}">
        <p14:creationId xmlns:p14="http://schemas.microsoft.com/office/powerpoint/2010/main" val="94079693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09600" y="1676400"/>
            <a:ext cx="7772400" cy="1143000"/>
          </a:xfrm>
        </p:spPr>
        <p:txBody>
          <a:bodyPr/>
          <a:lstStyle/>
          <a:p>
            <a:pPr>
              <a:defRPr/>
            </a:pPr>
            <a:r>
              <a:rPr lang="en-US" dirty="0"/>
              <a:t>The College Success Web site has many resources on making a speech:</a:t>
            </a:r>
          </a:p>
        </p:txBody>
      </p:sp>
      <p:sp>
        <p:nvSpPr>
          <p:cNvPr id="186371" name="Rectangle 3"/>
          <p:cNvSpPr>
            <a:spLocks noGrp="1" noChangeArrowheads="1"/>
          </p:cNvSpPr>
          <p:nvPr>
            <p:ph type="body" idx="1"/>
          </p:nvPr>
        </p:nvSpPr>
        <p:spPr>
          <a:xfrm>
            <a:off x="533400" y="3733800"/>
            <a:ext cx="7772400" cy="2590800"/>
          </a:xfrm>
        </p:spPr>
        <p:txBody>
          <a:bodyPr/>
          <a:lstStyle/>
          <a:p>
            <a:pPr>
              <a:defRPr/>
            </a:pPr>
            <a:r>
              <a:rPr lang="en-US" dirty="0"/>
              <a:t>Toast Masters</a:t>
            </a:r>
          </a:p>
          <a:p>
            <a:pPr>
              <a:defRPr/>
            </a:pPr>
            <a:r>
              <a:rPr lang="en-US" dirty="0"/>
              <a:t>Virtual Assistant</a:t>
            </a:r>
          </a:p>
          <a:p>
            <a:pPr>
              <a:defRPr/>
            </a:pPr>
            <a:r>
              <a:rPr lang="en-US" dirty="0"/>
              <a:t>Examples of Best Speeches in History</a:t>
            </a:r>
          </a:p>
          <a:p>
            <a:pPr>
              <a:defRPr/>
            </a:pPr>
            <a:r>
              <a:rPr lang="en-US" dirty="0"/>
              <a:t>Public Speaking Web Site</a:t>
            </a:r>
          </a:p>
          <a:p>
            <a:pPr marL="0" indent="0">
              <a:buNone/>
              <a:defRPr/>
            </a:pPr>
            <a:r>
              <a:rPr lang="en-US" dirty="0">
                <a:hlinkClick r:id="rId2"/>
              </a:rPr>
              <a:t>www.collegesuccess1.com</a:t>
            </a:r>
            <a:r>
              <a:rPr lang="en-US" dirty="0"/>
              <a:t> </a:t>
            </a:r>
          </a:p>
          <a:p>
            <a:pPr marL="0" indent="0">
              <a:buNone/>
              <a:defRPr/>
            </a:pPr>
            <a:endParaRPr lang="en-US" dirty="0"/>
          </a:p>
        </p:txBody>
      </p:sp>
      <p:graphicFrame>
        <p:nvGraphicFramePr>
          <p:cNvPr id="86020" name="Objec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97465390"/>
              </p:ext>
            </p:extLst>
          </p:nvPr>
        </p:nvGraphicFramePr>
        <p:xfrm>
          <a:off x="5181600" y="2743200"/>
          <a:ext cx="2357438" cy="1974850"/>
        </p:xfrm>
        <a:graphic>
          <a:graphicData uri="http://schemas.openxmlformats.org/presentationml/2006/ole">
            <mc:AlternateContent xmlns:mc="http://schemas.openxmlformats.org/markup-compatibility/2006">
              <mc:Choice xmlns:v="urn:schemas-microsoft-com:vml" Requires="v">
                <p:oleObj name="Clip" r:id="rId3" imgW="14630400" imgH="12262104" progId="MS_ClipArt_Gallery.2">
                  <p:embed/>
                </p:oleObj>
              </mc:Choice>
              <mc:Fallback>
                <p:oleObj name="Clip" r:id="rId3" imgW="14630400" imgH="12262104" progId="MS_ClipArt_Gallery.2">
                  <p:embed/>
                  <p:pic>
                    <p:nvPicPr>
                      <p:cNvPr id="86020" name="Object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743200"/>
                        <a:ext cx="2357438" cy="1974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685800"/>
            <a:ext cx="7772400" cy="1143000"/>
          </a:xfrm>
        </p:spPr>
        <p:txBody>
          <a:bodyPr/>
          <a:lstStyle/>
          <a:p>
            <a:pPr>
              <a:defRPr/>
            </a:pPr>
            <a:r>
              <a:rPr lang="en-US"/>
              <a:t>Keys to Success:</a:t>
            </a:r>
            <a:br>
              <a:rPr lang="en-US"/>
            </a:br>
            <a:r>
              <a:rPr lang="en-US"/>
              <a:t>Be Selective</a:t>
            </a:r>
          </a:p>
        </p:txBody>
      </p:sp>
      <p:graphicFrame>
        <p:nvGraphicFramePr>
          <p:cNvPr id="87043" name="Object 102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380646808"/>
              </p:ext>
            </p:extLst>
          </p:nvPr>
        </p:nvGraphicFramePr>
        <p:xfrm>
          <a:off x="2819400" y="2209800"/>
          <a:ext cx="3095625" cy="3154363"/>
        </p:xfrm>
        <a:graphic>
          <a:graphicData uri="http://schemas.openxmlformats.org/presentationml/2006/ole">
            <mc:AlternateContent xmlns:mc="http://schemas.openxmlformats.org/markup-compatibility/2006">
              <mc:Choice xmlns:v="urn:schemas-microsoft-com:vml" Requires="v">
                <p:oleObj name="Clip" r:id="rId2" imgW="1852943" imgH="1887648" progId="MS_ClipArt_Gallery.2">
                  <p:embed/>
                </p:oleObj>
              </mc:Choice>
              <mc:Fallback>
                <p:oleObj name="Clip" r:id="rId2" imgW="1852943" imgH="1887648" progId="MS_ClipArt_Gallery.2">
                  <p:embed/>
                  <p:pic>
                    <p:nvPicPr>
                      <p:cNvPr id="87043"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209800"/>
                        <a:ext cx="3095625" cy="3154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81000" y="1371600"/>
            <a:ext cx="7416800" cy="508000"/>
          </a:xfrm>
        </p:spPr>
        <p:txBody>
          <a:bodyPr/>
          <a:lstStyle/>
          <a:p>
            <a:pPr>
              <a:defRPr/>
            </a:pPr>
            <a:r>
              <a:rPr lang="en-US" dirty="0"/>
              <a:t>How to be selective?</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762000" y="1295400"/>
            <a:ext cx="7772400" cy="1143000"/>
          </a:xfrm>
        </p:spPr>
        <p:txBody>
          <a:bodyPr/>
          <a:lstStyle/>
          <a:p>
            <a:pPr>
              <a:defRPr/>
            </a:pPr>
            <a:r>
              <a:rPr lang="en-US" dirty="0"/>
              <a:t>If you focus on the details first, you will get lost.  </a:t>
            </a:r>
          </a:p>
        </p:txBody>
      </p:sp>
      <p:graphicFrame>
        <p:nvGraphicFramePr>
          <p:cNvPr id="89091" name="Object 0">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22748440"/>
              </p:ext>
            </p:extLst>
          </p:nvPr>
        </p:nvGraphicFramePr>
        <p:xfrm>
          <a:off x="2362200" y="2819400"/>
          <a:ext cx="4196496" cy="3636963"/>
        </p:xfrm>
        <a:graphic>
          <a:graphicData uri="http://schemas.openxmlformats.org/presentationml/2006/ole">
            <mc:AlternateContent xmlns:mc="http://schemas.openxmlformats.org/markup-compatibility/2006">
              <mc:Choice xmlns:v="urn:schemas-microsoft-com:vml" Requires="v">
                <p:oleObj name="Clip" r:id="rId2" imgW="1928470" imgH="1672438" progId="MS_ClipArt_Gallery.2">
                  <p:embed/>
                </p:oleObj>
              </mc:Choice>
              <mc:Fallback>
                <p:oleObj name="Clip" r:id="rId2" imgW="1928470" imgH="1672438" progId="MS_ClipArt_Gallery.2">
                  <p:embed/>
                  <p:pic>
                    <p:nvPicPr>
                      <p:cNvPr id="89091" name="Object 0">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19400"/>
                        <a:ext cx="4196496" cy="3636963"/>
                      </a:xfrm>
                      <a:prstGeom prst="rect">
                        <a:avLst/>
                      </a:prstGeom>
                      <a:noFill/>
                      <a:ln>
                        <a:noFill/>
                      </a:ln>
                      <a:effectLst/>
                    </p:spPr>
                  </p:pic>
                </p:oleObj>
              </mc:Fallback>
            </mc:AlternateContent>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600200"/>
            <a:ext cx="7772400" cy="1143000"/>
          </a:xfrm>
        </p:spPr>
        <p:txBody>
          <a:bodyPr/>
          <a:lstStyle/>
          <a:p>
            <a:pPr>
              <a:defRPr/>
            </a:pPr>
            <a:r>
              <a:rPr lang="en-US" dirty="0"/>
              <a:t>Grouping the details under general ideas will help you to remember them.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D7473-0FEC-4652-8820-AD3BD3EB0508}"/>
              </a:ext>
            </a:extLst>
          </p:cNvPr>
          <p:cNvSpPr>
            <a:spLocks noGrp="1"/>
          </p:cNvSpPr>
          <p:nvPr>
            <p:ph type="title"/>
          </p:nvPr>
        </p:nvSpPr>
        <p:spPr>
          <a:xfrm>
            <a:off x="381000" y="976313"/>
            <a:ext cx="7416800" cy="508000"/>
          </a:xfrm>
        </p:spPr>
        <p:txBody>
          <a:bodyPr wrap="square" anchor="ctr">
            <a:normAutofit/>
          </a:bodyPr>
          <a:lstStyle/>
          <a:p>
            <a:pPr>
              <a:lnSpc>
                <a:spcPct val="90000"/>
              </a:lnSpc>
            </a:pPr>
            <a:r>
              <a:rPr lang="en-US" sz="2800" dirty="0"/>
              <a:t>Handwritten Notes and Memory</a:t>
            </a:r>
          </a:p>
        </p:txBody>
      </p:sp>
      <p:sp>
        <p:nvSpPr>
          <p:cNvPr id="3" name="Content Placeholder 2">
            <a:extLst>
              <a:ext uri="{FF2B5EF4-FFF2-40B4-BE49-F238E27FC236}">
                <a16:creationId xmlns:a16="http://schemas.microsoft.com/office/drawing/2014/main" id="{35008193-842D-45BF-AC16-21F1F7C3DE1E}"/>
              </a:ext>
            </a:extLst>
          </p:cNvPr>
          <p:cNvSpPr>
            <a:spLocks noGrp="1"/>
          </p:cNvSpPr>
          <p:nvPr>
            <p:ph sz="half" idx="1"/>
          </p:nvPr>
        </p:nvSpPr>
        <p:spPr>
          <a:xfrm>
            <a:off x="539750" y="1484313"/>
            <a:ext cx="3632200" cy="5111750"/>
          </a:xfrm>
        </p:spPr>
        <p:txBody>
          <a:bodyPr wrap="square" anchor="t">
            <a:normAutofit/>
          </a:bodyPr>
          <a:lstStyle/>
          <a:p>
            <a:r>
              <a:rPr lang="en-US" sz="2600"/>
              <a:t>Writing your notes by hand can improve memory because the brain is more active. </a:t>
            </a:r>
          </a:p>
          <a:p>
            <a:r>
              <a:rPr lang="en-US" sz="2600"/>
              <a:t>Writing notes by hand requires listening, processing, prioritizing, and summarizing the information in your own words. </a:t>
            </a:r>
          </a:p>
        </p:txBody>
      </p:sp>
      <p:pic>
        <p:nvPicPr>
          <p:cNvPr id="5" name="Picture 4" descr="Photo of students taking notes">
            <a:extLst>
              <a:ext uri="{FF2B5EF4-FFF2-40B4-BE49-F238E27FC236}">
                <a16:creationId xmlns:a16="http://schemas.microsoft.com/office/drawing/2014/main" id="{76916483-4F02-4CC0-B2F7-8366357F8791}"/>
              </a:ext>
            </a:extLst>
          </p:cNvPr>
          <p:cNvPicPr>
            <a:picLocks noChangeAspect="1"/>
          </p:cNvPicPr>
          <p:nvPr/>
        </p:nvPicPr>
        <p:blipFill rotWithShape="1">
          <a:blip r:embed="rId2">
            <a:extLst>
              <a:ext uri="{28A0092B-C50C-407E-A947-70E740481C1C}">
                <a14:useLocalDpi xmlns:a14="http://schemas.microsoft.com/office/drawing/2010/main" val="0"/>
              </a:ext>
            </a:extLst>
          </a:blip>
          <a:srcRect r="2" b="6062"/>
          <a:stretch/>
        </p:blipFill>
        <p:spPr>
          <a:xfrm>
            <a:off x="4324350" y="1484313"/>
            <a:ext cx="3632200" cy="5111750"/>
          </a:xfrm>
          <a:prstGeom prst="rect">
            <a:avLst/>
          </a:prstGeom>
          <a:noFill/>
        </p:spPr>
      </p:pic>
    </p:spTree>
    <p:extLst>
      <p:ext uri="{BB962C8B-B14F-4D97-AF65-F5344CB8AC3E}">
        <p14:creationId xmlns:p14="http://schemas.microsoft.com/office/powerpoint/2010/main" val="21380097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Grp="1" noChangeArrowheads="1"/>
          </p:cNvSpPr>
          <p:nvPr>
            <p:ph type="title"/>
          </p:nvPr>
        </p:nvSpPr>
        <p:spPr>
          <a:xfrm>
            <a:off x="685800" y="1219200"/>
            <a:ext cx="7772400" cy="1143000"/>
          </a:xfrm>
        </p:spPr>
        <p:txBody>
          <a:bodyPr/>
          <a:lstStyle/>
          <a:p>
            <a:pPr>
              <a:defRPr/>
            </a:pPr>
            <a:r>
              <a:rPr lang="en-US" sz="3600" dirty="0"/>
              <a:t>It’s Like Putting a Puzzle Together</a:t>
            </a:r>
            <a:endParaRPr lang="en-US" dirty="0"/>
          </a:p>
        </p:txBody>
      </p:sp>
      <p:sp>
        <p:nvSpPr>
          <p:cNvPr id="70659" name="Rectangle 1027"/>
          <p:cNvSpPr>
            <a:spLocks noGrp="1" noChangeArrowheads="1"/>
          </p:cNvSpPr>
          <p:nvPr>
            <p:ph type="body" sz="half" idx="1"/>
          </p:nvPr>
        </p:nvSpPr>
        <p:spPr>
          <a:xfrm>
            <a:off x="838200" y="2514600"/>
            <a:ext cx="3810000" cy="4114800"/>
          </a:xfrm>
        </p:spPr>
        <p:txBody>
          <a:bodyPr/>
          <a:lstStyle/>
          <a:p>
            <a:pPr>
              <a:defRPr/>
            </a:pPr>
            <a:r>
              <a:rPr lang="en-US" dirty="0"/>
              <a:t>What does the picture look like?</a:t>
            </a:r>
          </a:p>
          <a:p>
            <a:pPr>
              <a:defRPr/>
            </a:pPr>
            <a:r>
              <a:rPr lang="en-US" dirty="0"/>
              <a:t>Then put the pieces together</a:t>
            </a:r>
            <a:endParaRPr lang="en-US" sz="2800" dirty="0"/>
          </a:p>
        </p:txBody>
      </p:sp>
      <p:graphicFrame>
        <p:nvGraphicFramePr>
          <p:cNvPr id="91140" name="Object 1024">
            <a:extLst>
              <a:ext uri="{C183D7F6-B498-43B3-948B-1728B52AA6E4}">
                <adec:decorative xmlns:adec="http://schemas.microsoft.com/office/drawing/2017/decorative" val="1"/>
              </a:ext>
            </a:extLst>
          </p:cNvPr>
          <p:cNvGraphicFramePr>
            <a:graphicFrameLocks noGrp="1" noChangeAspect="1"/>
          </p:cNvGraphicFramePr>
          <p:nvPr>
            <p:ph type="clipArt" sz="half" idx="2"/>
            <p:extLst>
              <p:ext uri="{D42A27DB-BD31-4B8C-83A1-F6EECF244321}">
                <p14:modId xmlns:p14="http://schemas.microsoft.com/office/powerpoint/2010/main" val="1970864669"/>
              </p:ext>
            </p:extLst>
          </p:nvPr>
        </p:nvGraphicFramePr>
        <p:xfrm>
          <a:off x="5105400" y="2514600"/>
          <a:ext cx="3513137" cy="4114800"/>
        </p:xfrm>
        <a:graphic>
          <a:graphicData uri="http://schemas.openxmlformats.org/presentationml/2006/ole">
            <mc:AlternateContent xmlns:mc="http://schemas.openxmlformats.org/markup-compatibility/2006">
              <mc:Choice xmlns:v="urn:schemas-microsoft-com:vml" Requires="v">
                <p:oleObj name="Clip" r:id="rId2" imgW="1559966" imgH="1826057" progId="MS_ClipArt_Gallery.2">
                  <p:embed/>
                </p:oleObj>
              </mc:Choice>
              <mc:Fallback>
                <p:oleObj name="Clip" r:id="rId2" imgW="1559966" imgH="1826057" progId="MS_ClipArt_Gallery.2">
                  <p:embed/>
                  <p:pic>
                    <p:nvPicPr>
                      <p:cNvPr id="91140" name="Object 1024">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351313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533400" y="1066800"/>
            <a:ext cx="7416800" cy="508000"/>
          </a:xfrm>
        </p:spPr>
        <p:txBody>
          <a:bodyPr/>
          <a:lstStyle/>
          <a:p>
            <a:pPr>
              <a:defRPr/>
            </a:pPr>
            <a:r>
              <a:rPr lang="en-US" dirty="0"/>
              <a:t>To Be Selective</a:t>
            </a:r>
          </a:p>
        </p:txBody>
      </p:sp>
      <p:sp>
        <p:nvSpPr>
          <p:cNvPr id="68611" name="Rectangle 3"/>
          <p:cNvSpPr>
            <a:spLocks noGrp="1" noChangeArrowheads="1"/>
          </p:cNvSpPr>
          <p:nvPr>
            <p:ph type="body" idx="1"/>
          </p:nvPr>
        </p:nvSpPr>
        <p:spPr>
          <a:xfrm>
            <a:off x="685800" y="2057400"/>
            <a:ext cx="7416800" cy="3163887"/>
          </a:xfrm>
        </p:spPr>
        <p:txBody>
          <a:bodyPr/>
          <a:lstStyle/>
          <a:p>
            <a:pPr>
              <a:defRPr/>
            </a:pPr>
            <a:r>
              <a:rPr lang="en-US" dirty="0"/>
              <a:t>Start with the general idea.</a:t>
            </a:r>
          </a:p>
          <a:p>
            <a:pPr>
              <a:defRPr/>
            </a:pPr>
            <a:r>
              <a:rPr lang="en-US" dirty="0"/>
              <a:t>Then focus on the details.</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1295400"/>
            <a:ext cx="7772400" cy="1143000"/>
          </a:xfrm>
        </p:spPr>
        <p:txBody>
          <a:bodyPr/>
          <a:lstStyle/>
          <a:p>
            <a:pPr>
              <a:defRPr/>
            </a:pPr>
            <a:r>
              <a:rPr lang="en-US" dirty="0"/>
              <a:t>The Essence of Genius is Knowing What to Overlook.</a:t>
            </a:r>
          </a:p>
        </p:txBody>
      </p:sp>
      <p:sp>
        <p:nvSpPr>
          <p:cNvPr id="93187" name="Text Box 3"/>
          <p:cNvSpPr txBox="1">
            <a:spLocks noChangeArrowheads="1"/>
          </p:cNvSpPr>
          <p:nvPr/>
        </p:nvSpPr>
        <p:spPr bwMode="auto">
          <a:xfrm>
            <a:off x="4114800" y="2895600"/>
            <a:ext cx="22844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b="1" dirty="0">
                <a:latin typeface="Arial" charset="0"/>
              </a:rPr>
              <a:t>William James</a:t>
            </a:r>
            <a:endParaRPr lang="en-US" altLang="en-US" dirty="0">
              <a:latin typeface="Arial"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81000" y="2133600"/>
            <a:ext cx="7772400" cy="1143000"/>
          </a:xfrm>
        </p:spPr>
        <p:txBody>
          <a:bodyPr/>
          <a:lstStyle/>
          <a:p>
            <a:pPr>
              <a:defRPr/>
            </a:pPr>
            <a:r>
              <a:rPr lang="en-US"/>
              <a:t>To Get the General Idea:</a:t>
            </a:r>
          </a:p>
        </p:txBody>
      </p:sp>
      <p:sp>
        <p:nvSpPr>
          <p:cNvPr id="71683" name="Rectangle 3"/>
          <p:cNvSpPr>
            <a:spLocks noGrp="1" noChangeArrowheads="1"/>
          </p:cNvSpPr>
          <p:nvPr>
            <p:ph type="body" idx="1"/>
          </p:nvPr>
        </p:nvSpPr>
        <p:spPr>
          <a:xfrm>
            <a:off x="762000" y="3733800"/>
            <a:ext cx="7772400" cy="2362200"/>
          </a:xfrm>
        </p:spPr>
        <p:txBody>
          <a:bodyPr/>
          <a:lstStyle/>
          <a:p>
            <a:pPr>
              <a:defRPr/>
            </a:pPr>
            <a:r>
              <a:rPr lang="en-US" dirty="0"/>
              <a:t>Survey the chapter.</a:t>
            </a:r>
          </a:p>
          <a:p>
            <a:pPr>
              <a:defRPr/>
            </a:pPr>
            <a:r>
              <a:rPr lang="en-US" dirty="0"/>
              <a:t>Listen for the main points in the lecture.</a:t>
            </a:r>
          </a:p>
          <a:p>
            <a:pPr>
              <a:defRPr/>
            </a:pPr>
            <a:r>
              <a:rPr lang="en-US" dirty="0"/>
              <a:t>Mark 20% of the text.</a:t>
            </a:r>
          </a:p>
          <a:p>
            <a:pPr>
              <a:defRPr/>
            </a:pPr>
            <a:r>
              <a:rPr lang="en-US" dirty="0"/>
              <a:t>In your personal life, focus on your priorities. </a:t>
            </a:r>
          </a:p>
        </p:txBody>
      </p:sp>
      <p:sp>
        <p:nvSpPr>
          <p:cNvPr id="94212" name="WordArt 4"/>
          <p:cNvSpPr>
            <a:spLocks noChangeArrowheads="1" noChangeShapeType="1" noTextEdit="1"/>
          </p:cNvSpPr>
          <p:nvPr/>
        </p:nvSpPr>
        <p:spPr bwMode="auto">
          <a:xfrm>
            <a:off x="914400" y="1066800"/>
            <a:ext cx="4953000" cy="1219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dirty="0">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latin typeface="Impact"/>
              </a:rPr>
              <a:t>Be a Genius</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2787D-CDAF-412A-B8D0-B124E947C9AE}"/>
              </a:ext>
            </a:extLst>
          </p:cNvPr>
          <p:cNvSpPr>
            <a:spLocks noGrp="1"/>
          </p:cNvSpPr>
          <p:nvPr>
            <p:ph type="title"/>
          </p:nvPr>
        </p:nvSpPr>
        <p:spPr>
          <a:xfrm>
            <a:off x="440497" y="1736104"/>
            <a:ext cx="7416800" cy="508000"/>
          </a:xfrm>
        </p:spPr>
        <p:txBody>
          <a:bodyPr/>
          <a:lstStyle/>
          <a:p>
            <a:r>
              <a:rPr lang="en-US" dirty="0"/>
              <a:t>Stories from the Elders</a:t>
            </a:r>
          </a:p>
        </p:txBody>
      </p:sp>
      <p:sp>
        <p:nvSpPr>
          <p:cNvPr id="3" name="Content Placeholder 2">
            <a:extLst>
              <a:ext uri="{FF2B5EF4-FFF2-40B4-BE49-F238E27FC236}">
                <a16:creationId xmlns:a16="http://schemas.microsoft.com/office/drawing/2014/main" id="{ECA12DAC-D259-4D7A-9137-214AF5ECD179}"/>
              </a:ext>
            </a:extLst>
          </p:cNvPr>
          <p:cNvSpPr>
            <a:spLocks noGrp="1"/>
          </p:cNvSpPr>
          <p:nvPr>
            <p:ph idx="1"/>
          </p:nvPr>
        </p:nvSpPr>
        <p:spPr>
          <a:xfrm>
            <a:off x="460375" y="2819400"/>
            <a:ext cx="8223250" cy="2325687"/>
          </a:xfrm>
        </p:spPr>
        <p:txBody>
          <a:bodyPr/>
          <a:lstStyle/>
          <a:p>
            <a:pPr marL="0" indent="0">
              <a:buNone/>
            </a:pPr>
            <a:r>
              <a:rPr lang="en-US" b="1" dirty="0"/>
              <a:t>How the Spider Symbol Came to the People</a:t>
            </a:r>
          </a:p>
          <a:p>
            <a:pPr marL="0" indent="0">
              <a:buNone/>
            </a:pPr>
            <a:endParaRPr lang="en-US" b="1" dirty="0"/>
          </a:p>
          <a:p>
            <a:pPr marL="0" indent="0">
              <a:buNone/>
            </a:pPr>
            <a:r>
              <a:rPr lang="en-US" b="1" dirty="0"/>
              <a:t>What did you learn from this story?</a:t>
            </a:r>
          </a:p>
        </p:txBody>
      </p:sp>
    </p:spTree>
    <p:extLst>
      <p:ext uri="{BB962C8B-B14F-4D97-AF65-F5344CB8AC3E}">
        <p14:creationId xmlns:p14="http://schemas.microsoft.com/office/powerpoint/2010/main" val="160994049"/>
      </p:ext>
    </p:extLst>
  </p:cSld>
  <p:clrMapOvr>
    <a:masterClrMapping/>
  </p:clrMapOvr>
</p:sld>
</file>

<file path=ppt/theme/theme1.xml><?xml version="1.0" encoding="utf-8"?>
<a:theme xmlns:a="http://schemas.openxmlformats.org/drawingml/2006/main" name="template">
  <a:themeElements>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4D4D4D"/>
        </a:dk1>
        <a:lt1>
          <a:srgbClr val="FFFFFF"/>
        </a:lt1>
        <a:dk2>
          <a:srgbClr val="000000"/>
        </a:dk2>
        <a:lt2>
          <a:srgbClr val="D5E1F3"/>
        </a:lt2>
        <a:accent1>
          <a:srgbClr val="BC4417"/>
        </a:accent1>
        <a:accent2>
          <a:srgbClr val="CF9C1C"/>
        </a:accent2>
        <a:accent3>
          <a:srgbClr val="FFFFFF"/>
        </a:accent3>
        <a:accent4>
          <a:srgbClr val="404040"/>
        </a:accent4>
        <a:accent5>
          <a:srgbClr val="DAB0AB"/>
        </a:accent5>
        <a:accent6>
          <a:srgbClr val="BB8D18"/>
        </a:accent6>
        <a:hlink>
          <a:srgbClr val="E8C97C"/>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986615"/>
        </a:lt2>
        <a:accent1>
          <a:srgbClr val="BF4413"/>
        </a:accent1>
        <a:accent2>
          <a:srgbClr val="FFAB21"/>
        </a:accent2>
        <a:accent3>
          <a:srgbClr val="FFFFFF"/>
        </a:accent3>
        <a:accent4>
          <a:srgbClr val="404040"/>
        </a:accent4>
        <a:accent5>
          <a:srgbClr val="DCB0AA"/>
        </a:accent5>
        <a:accent6>
          <a:srgbClr val="E79B1D"/>
        </a:accent6>
        <a:hlink>
          <a:srgbClr val="C5A379"/>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4A1B17"/>
        </a:lt2>
        <a:accent1>
          <a:srgbClr val="C66C00"/>
        </a:accent1>
        <a:accent2>
          <a:srgbClr val="FED416"/>
        </a:accent2>
        <a:accent3>
          <a:srgbClr val="FFFFFF"/>
        </a:accent3>
        <a:accent4>
          <a:srgbClr val="404040"/>
        </a:accent4>
        <a:accent5>
          <a:srgbClr val="DFBAAA"/>
        </a:accent5>
        <a:accent6>
          <a:srgbClr val="E6C013"/>
        </a:accent6>
        <a:hlink>
          <a:srgbClr val="FFDE93"/>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9B6902"/>
        </a:lt2>
        <a:accent1>
          <a:srgbClr val="C75E00"/>
        </a:accent1>
        <a:accent2>
          <a:srgbClr val="FED416"/>
        </a:accent2>
        <a:accent3>
          <a:srgbClr val="FFFFFF"/>
        </a:accent3>
        <a:accent4>
          <a:srgbClr val="404040"/>
        </a:accent4>
        <a:accent5>
          <a:srgbClr val="E0B6AA"/>
        </a:accent5>
        <a:accent6>
          <a:srgbClr val="E6C013"/>
        </a:accent6>
        <a:hlink>
          <a:srgbClr val="EE660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570301"/>
        </a:lt2>
        <a:accent1>
          <a:srgbClr val="D37E00"/>
        </a:accent1>
        <a:accent2>
          <a:srgbClr val="F5CB03"/>
        </a:accent2>
        <a:accent3>
          <a:srgbClr val="FFFFFF"/>
        </a:accent3>
        <a:accent4>
          <a:srgbClr val="404040"/>
        </a:accent4>
        <a:accent5>
          <a:srgbClr val="E6C0AA"/>
        </a:accent5>
        <a:accent6>
          <a:srgbClr val="DEB802"/>
        </a:accent6>
        <a:hlink>
          <a:srgbClr val="D86001"/>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713C0C"/>
        </a:lt2>
        <a:accent1>
          <a:srgbClr val="E4B058"/>
        </a:accent1>
        <a:accent2>
          <a:srgbClr val="FDD912"/>
        </a:accent2>
        <a:accent3>
          <a:srgbClr val="FFFFFF"/>
        </a:accent3>
        <a:accent4>
          <a:srgbClr val="404040"/>
        </a:accent4>
        <a:accent5>
          <a:srgbClr val="EFD4B4"/>
        </a:accent5>
        <a:accent6>
          <a:srgbClr val="E5C40F"/>
        </a:accent6>
        <a:hlink>
          <a:srgbClr val="E0630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953900"/>
        </a:lt2>
        <a:accent1>
          <a:srgbClr val="B65300"/>
        </a:accent1>
        <a:accent2>
          <a:srgbClr val="CE6A00"/>
        </a:accent2>
        <a:accent3>
          <a:srgbClr val="FFFFFF"/>
        </a:accent3>
        <a:accent4>
          <a:srgbClr val="404040"/>
        </a:accent4>
        <a:accent5>
          <a:srgbClr val="D7B3AA"/>
        </a:accent5>
        <a:accent6>
          <a:srgbClr val="BA5F00"/>
        </a:accent6>
        <a:hlink>
          <a:srgbClr val="F0A806"/>
        </a:hlink>
        <a:folHlink>
          <a:srgbClr val="FFE6C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D87200"/>
        </a:lt2>
        <a:accent1>
          <a:srgbClr val="E29B07"/>
        </a:accent1>
        <a:accent2>
          <a:srgbClr val="EDBF03"/>
        </a:accent2>
        <a:accent3>
          <a:srgbClr val="FFFFFF"/>
        </a:accent3>
        <a:accent4>
          <a:srgbClr val="404040"/>
        </a:accent4>
        <a:accent5>
          <a:srgbClr val="EECBAA"/>
        </a:accent5>
        <a:accent6>
          <a:srgbClr val="D7AD02"/>
        </a:accent6>
        <a:hlink>
          <a:srgbClr val="7CA43F"/>
        </a:hlink>
        <a:folHlink>
          <a:srgbClr val="FFE6C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D24D06"/>
        </a:lt2>
        <a:accent1>
          <a:srgbClr val="E59709"/>
        </a:accent1>
        <a:accent2>
          <a:srgbClr val="E9AC24"/>
        </a:accent2>
        <a:accent3>
          <a:srgbClr val="FFFFFF"/>
        </a:accent3>
        <a:accent4>
          <a:srgbClr val="404040"/>
        </a:accent4>
        <a:accent5>
          <a:srgbClr val="F0C9AA"/>
        </a:accent5>
        <a:accent6>
          <a:srgbClr val="D39B20"/>
        </a:accent6>
        <a:hlink>
          <a:srgbClr val="F7B80B"/>
        </a:hlink>
        <a:folHlink>
          <a:srgbClr val="FFE6C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CD5003"/>
        </a:lt2>
        <a:accent1>
          <a:srgbClr val="419DCF"/>
        </a:accent1>
        <a:accent2>
          <a:srgbClr val="BC1F1F"/>
        </a:accent2>
        <a:accent3>
          <a:srgbClr val="FFFFFF"/>
        </a:accent3>
        <a:accent4>
          <a:srgbClr val="404040"/>
        </a:accent4>
        <a:accent5>
          <a:srgbClr val="B0CCE4"/>
        </a:accent5>
        <a:accent6>
          <a:srgbClr val="AA1B1B"/>
        </a:accent6>
        <a:hlink>
          <a:srgbClr val="FFE42F"/>
        </a:hlink>
        <a:folHlink>
          <a:srgbClr val="FFE6C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DF2905"/>
        </a:lt2>
        <a:accent1>
          <a:srgbClr val="D05203"/>
        </a:accent1>
        <a:accent2>
          <a:srgbClr val="72A3E1"/>
        </a:accent2>
        <a:accent3>
          <a:srgbClr val="FFFFFF"/>
        </a:accent3>
        <a:accent4>
          <a:srgbClr val="404040"/>
        </a:accent4>
        <a:accent5>
          <a:srgbClr val="E4B3AA"/>
        </a:accent5>
        <a:accent6>
          <a:srgbClr val="6793CC"/>
        </a:accent6>
        <a:hlink>
          <a:srgbClr val="F3A105"/>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4318</TotalTime>
  <Words>1638</Words>
  <Application>Microsoft Office PowerPoint</Application>
  <PresentationFormat>On-screen Show (4:3)</PresentationFormat>
  <Paragraphs>317</Paragraphs>
  <Slides>94</Slides>
  <Notes>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94</vt:i4>
      </vt:variant>
    </vt:vector>
  </HeadingPairs>
  <TitlesOfParts>
    <vt:vector size="102" baseType="lpstr">
      <vt:lpstr>Arial</vt:lpstr>
      <vt:lpstr>Book Antiqua</vt:lpstr>
      <vt:lpstr>Impact</vt:lpstr>
      <vt:lpstr>Monotype Sorts</vt:lpstr>
      <vt:lpstr>Tahoma</vt:lpstr>
      <vt:lpstr>Times New Roman</vt:lpstr>
      <vt:lpstr>template</vt:lpstr>
      <vt:lpstr>Clip</vt:lpstr>
      <vt:lpstr>Listen to the Trees Talk: Taking Notes, Writing and Speaking</vt:lpstr>
      <vt:lpstr>Listening to the Trees Talk</vt:lpstr>
      <vt:lpstr>These Are Related:</vt:lpstr>
      <vt:lpstr>Why take notes?</vt:lpstr>
      <vt:lpstr>Why take notes?  To remember</vt:lpstr>
      <vt:lpstr>Be an active learner to remember as much as possible. </vt:lpstr>
      <vt:lpstr>Over 50% of what we hear is lost in the first 20 minutes to an hour.</vt:lpstr>
      <vt:lpstr>If your mind wanders, you can be here now by taking notes. </vt:lpstr>
      <vt:lpstr>Handwritten Notes and Memory</vt:lpstr>
      <vt:lpstr>Tips for taking notes</vt:lpstr>
      <vt:lpstr>Tips</vt:lpstr>
      <vt:lpstr>Tips</vt:lpstr>
      <vt:lpstr>Hearing is done with the ears.</vt:lpstr>
      <vt:lpstr>Listening is done with the mind.</vt:lpstr>
      <vt:lpstr>Tips</vt:lpstr>
      <vt:lpstr>Tips</vt:lpstr>
      <vt:lpstr>Be open to different viewpoints and new ideas.</vt:lpstr>
      <vt:lpstr>Prepare for note taking.</vt:lpstr>
      <vt:lpstr>Have the proper materials.</vt:lpstr>
      <vt:lpstr>Review the calendar and syllabus</vt:lpstr>
      <vt:lpstr>Read the text</vt:lpstr>
      <vt:lpstr>   What to write down</vt:lpstr>
      <vt:lpstr>Signal words point the way. </vt:lpstr>
      <vt:lpstr>Example Words</vt:lpstr>
      <vt:lpstr>Addition Words</vt:lpstr>
      <vt:lpstr>Enumeration Words</vt:lpstr>
      <vt:lpstr>Time Words</vt:lpstr>
      <vt:lpstr>Cause and Effect Words</vt:lpstr>
      <vt:lpstr>Definition Words</vt:lpstr>
      <vt:lpstr>Swivel Words</vt:lpstr>
      <vt:lpstr>Compare and Contrast</vt:lpstr>
      <vt:lpstr>Summary Words</vt:lpstr>
      <vt:lpstr>Test Words</vt:lpstr>
      <vt:lpstr>Nonverbal Signals</vt:lpstr>
      <vt:lpstr>Note Taking Systems</vt:lpstr>
      <vt:lpstr>The Cornell Format</vt:lpstr>
      <vt:lpstr>Practice: Taking Notes in the Cornell Format</vt:lpstr>
      <vt:lpstr>Create a Mind Map</vt:lpstr>
      <vt:lpstr>Taking Notes in Math</vt:lpstr>
      <vt:lpstr>Three Column Note-Taking Method</vt:lpstr>
      <vt:lpstr>Practice: Taking Notes with a Mind Map.</vt:lpstr>
      <vt:lpstr>Research notes</vt:lpstr>
      <vt:lpstr>Review Your Notes</vt:lpstr>
      <vt:lpstr>Remember that it is most effective to review within 20 minutes.</vt:lpstr>
      <vt:lpstr>How to Review</vt:lpstr>
      <vt:lpstr>Highlight or underline the main points.  Fill in missing details.</vt:lpstr>
      <vt:lpstr>If using the Cornell Format, use the recall column to test yourself.  </vt:lpstr>
      <vt:lpstr>Group Activity: A Case Study </vt:lpstr>
      <vt:lpstr>Assignment:  Note Taking Checklist  Evaluate Your Note Taking Skills</vt:lpstr>
      <vt:lpstr>Writing</vt:lpstr>
      <vt:lpstr>Power Writing</vt:lpstr>
      <vt:lpstr>Prepare</vt:lpstr>
      <vt:lpstr>Plan Your Time</vt:lpstr>
      <vt:lpstr>Professors have heard all the excuses!</vt:lpstr>
      <vt:lpstr>Find a Space and Time</vt:lpstr>
      <vt:lpstr>Choose a General Topic</vt:lpstr>
      <vt:lpstr>Gather Information</vt:lpstr>
      <vt:lpstr>Write a Thesis Statement</vt:lpstr>
      <vt:lpstr>Organize</vt:lpstr>
      <vt:lpstr>Write</vt:lpstr>
      <vt:lpstr>Get Started</vt:lpstr>
      <vt:lpstr>Exercise: Free Writing</vt:lpstr>
      <vt:lpstr>Writing a paper is like climbing a mountain.  What small steps can you take to get started?</vt:lpstr>
      <vt:lpstr>Save Your Work</vt:lpstr>
      <vt:lpstr>The Introduction</vt:lpstr>
      <vt:lpstr>The Body of the Paper</vt:lpstr>
      <vt:lpstr>Beware of Plagiarism</vt:lpstr>
      <vt:lpstr>Avoid Plagiarism by:</vt:lpstr>
      <vt:lpstr>Write a Conclusion</vt:lpstr>
      <vt:lpstr>Include References</vt:lpstr>
      <vt:lpstr>Use an Appropriate Style</vt:lpstr>
      <vt:lpstr>Example of APA Style:  Fralick, M.  College and career success, ninth ed.,  Dubuque: Kendall/Hunt Publishing Company, 2021, p. 99.</vt:lpstr>
      <vt:lpstr>Write your first draft and put it away for awhile.  Why?</vt:lpstr>
      <vt:lpstr>Edit and Revise</vt:lpstr>
      <vt:lpstr>Biased Language Examples</vt:lpstr>
      <vt:lpstr>Prepare the Final Copy</vt:lpstr>
      <vt:lpstr>The Bibliography or Works Cited</vt:lpstr>
      <vt:lpstr>Term Paper Exercise</vt:lpstr>
      <vt:lpstr>Making An Oral Presentation</vt:lpstr>
      <vt:lpstr>Relax!</vt:lpstr>
      <vt:lpstr>Some Relaxation Techniques</vt:lpstr>
      <vt:lpstr>Parts of a Speech</vt:lpstr>
      <vt:lpstr>Making a Speech</vt:lpstr>
      <vt:lpstr>Make a Speech</vt:lpstr>
      <vt:lpstr>The College Success Web site has many resources on making a speech:</vt:lpstr>
      <vt:lpstr>Keys to Success: Be Selective</vt:lpstr>
      <vt:lpstr>How to be selective?</vt:lpstr>
      <vt:lpstr>If you focus on the details first, you will get lost.  </vt:lpstr>
      <vt:lpstr>Grouping the details under general ideas will help you to remember them.  </vt:lpstr>
      <vt:lpstr>It’s Like Putting a Puzzle Together</vt:lpstr>
      <vt:lpstr>To Be Selective</vt:lpstr>
      <vt:lpstr>The Essence of Genius is Knowing What to Overlook.</vt:lpstr>
      <vt:lpstr>To Get the General Idea:</vt:lpstr>
      <vt:lpstr>Stories from the Elders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20</cp:revision>
  <dcterms:created xsi:type="dcterms:W3CDTF">2013-11-22T20:11:44Z</dcterms:created>
  <dcterms:modified xsi:type="dcterms:W3CDTF">2021-07-08T20:29:31Z</dcterms:modified>
</cp:coreProperties>
</file>